
<file path=[Content_Types].xml><?xml version="1.0" encoding="utf-8"?>
<Types xmlns="http://schemas.openxmlformats.org/package/2006/content-types">
  <Default Extension="docx" ContentType="application/vnd.openxmlformats-officedocument.wordprocessingml.document"/>
  <Default Extension="emf" ContentType="image/x-emf"/>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2"/>
  </p:sldMasterIdLst>
  <p:notesMasterIdLst>
    <p:notesMasterId r:id="rId20"/>
  </p:notesMasterIdLst>
  <p:sldIdLst>
    <p:sldId id="399" r:id="rId3"/>
    <p:sldId id="374" r:id="rId4"/>
    <p:sldId id="479" r:id="rId5"/>
    <p:sldId id="414" r:id="rId6"/>
    <p:sldId id="413" r:id="rId7"/>
    <p:sldId id="478" r:id="rId8"/>
    <p:sldId id="471" r:id="rId9"/>
    <p:sldId id="1756" r:id="rId10"/>
    <p:sldId id="473" r:id="rId11"/>
    <p:sldId id="472" r:id="rId12"/>
    <p:sldId id="482" r:id="rId13"/>
    <p:sldId id="483" r:id="rId14"/>
    <p:sldId id="484" r:id="rId15"/>
    <p:sldId id="485" r:id="rId16"/>
    <p:sldId id="1758" r:id="rId17"/>
    <p:sldId id="1757" r:id="rId18"/>
    <p:sldId id="325" r:id="rId19"/>
  </p:sldIdLst>
  <p:sldSz cx="9144000" cy="6629400"/>
  <p:notesSz cx="6858000" cy="9144000"/>
  <p:defaultTextStyle>
    <a:defPPr>
      <a:defRPr lang="da-DK"/>
    </a:defPPr>
    <a:lvl1pPr algn="l" defTabSz="457200" rtl="0" fontAlgn="base">
      <a:spcBef>
        <a:spcPct val="0"/>
      </a:spcBef>
      <a:spcAft>
        <a:spcPct val="0"/>
      </a:spcAft>
      <a:defRPr kern="1200">
        <a:solidFill>
          <a:schemeClr val="tx1"/>
        </a:solidFill>
        <a:latin typeface="Arial" charset="0"/>
        <a:ea typeface="ＭＳ Ｐゴシック" pitchFamily="34" charset="-128"/>
        <a:cs typeface="Arial" charset="0"/>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Arial" charset="0"/>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Arial" charset="0"/>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Arial" charset="0"/>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Arial" charset="0"/>
      </a:defRPr>
    </a:lvl5pPr>
    <a:lvl6pPr marL="2286000" algn="l" defTabSz="914400" rtl="0" eaLnBrk="1" latinLnBrk="0" hangingPunct="1">
      <a:defRPr kern="1200">
        <a:solidFill>
          <a:schemeClr val="tx1"/>
        </a:solidFill>
        <a:latin typeface="Arial" charset="0"/>
        <a:ea typeface="ＭＳ Ｐゴシック" pitchFamily="34" charset="-128"/>
        <a:cs typeface="Arial" charset="0"/>
      </a:defRPr>
    </a:lvl6pPr>
    <a:lvl7pPr marL="2743200" algn="l" defTabSz="914400" rtl="0" eaLnBrk="1" latinLnBrk="0" hangingPunct="1">
      <a:defRPr kern="1200">
        <a:solidFill>
          <a:schemeClr val="tx1"/>
        </a:solidFill>
        <a:latin typeface="Arial" charset="0"/>
        <a:ea typeface="ＭＳ Ｐゴシック" pitchFamily="34" charset="-128"/>
        <a:cs typeface="Arial" charset="0"/>
      </a:defRPr>
    </a:lvl7pPr>
    <a:lvl8pPr marL="3200400" algn="l" defTabSz="914400" rtl="0" eaLnBrk="1" latinLnBrk="0" hangingPunct="1">
      <a:defRPr kern="1200">
        <a:solidFill>
          <a:schemeClr val="tx1"/>
        </a:solidFill>
        <a:latin typeface="Arial" charset="0"/>
        <a:ea typeface="ＭＳ Ｐゴシック" pitchFamily="34" charset="-128"/>
        <a:cs typeface="Arial" charset="0"/>
      </a:defRPr>
    </a:lvl8pPr>
    <a:lvl9pPr marL="3657600" algn="l" defTabSz="914400" rtl="0" eaLnBrk="1" latinLnBrk="0" hangingPunct="1">
      <a:defRPr kern="1200">
        <a:solidFill>
          <a:schemeClr val="tx1"/>
        </a:solidFill>
        <a:latin typeface="Arial" charset="0"/>
        <a:ea typeface="ＭＳ Ｐゴシック" pitchFamily="34" charset="-128"/>
        <a:cs typeface="Arial" charset="0"/>
      </a:defRPr>
    </a:lvl9pPr>
  </p:defaultTextStyle>
  <p:extLst>
    <p:ext uri="{EFAFB233-063F-42B5-8137-9DF3F51BA10A}">
      <p15:sldGuideLst xmlns:p15="http://schemas.microsoft.com/office/powerpoint/2012/main">
        <p15:guide id="1" orient="horz" pos="4175">
          <p15:clr>
            <a:srgbClr val="A4A3A4"/>
          </p15:clr>
        </p15:guide>
        <p15:guide id="2" pos="554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B4BFF"/>
    <a:srgbClr val="BA4EB7"/>
    <a:srgbClr val="E83618"/>
    <a:srgbClr val="C65AAF"/>
    <a:srgbClr val="3333FF"/>
    <a:srgbClr val="000099"/>
    <a:srgbClr val="A4D0B9"/>
    <a:srgbClr val="000000"/>
    <a:srgbClr val="FF5B5B"/>
    <a:srgbClr val="F507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8" autoAdjust="0"/>
    <p:restoredTop sz="94434" autoAdjust="0"/>
  </p:normalViewPr>
  <p:slideViewPr>
    <p:cSldViewPr snapToGrid="0">
      <p:cViewPr varScale="1">
        <p:scale>
          <a:sx n="69" d="100"/>
          <a:sy n="69" d="100"/>
        </p:scale>
        <p:origin x="1176" y="60"/>
      </p:cViewPr>
      <p:guideLst>
        <p:guide orient="horz" pos="4175"/>
        <p:guide pos="554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40" d="100"/>
        <a:sy n="4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1.emf"/></Relationships>
</file>

<file path=ppt/media/image1.png>
</file>

<file path=ppt/media/image10.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4.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charset="0"/>
                <a:cs typeface="+mn-cs"/>
              </a:defRPr>
            </a:lvl1pPr>
          </a:lstStyle>
          <a:p>
            <a:pPr>
              <a:defRPr/>
            </a:pPr>
            <a:fld id="{B1957981-25F9-48DD-8CEE-9247C68FB0DC}" type="datetimeFigureOut">
              <a:rPr lang="en-US"/>
              <a:pPr>
                <a:defRPr/>
              </a:pPr>
              <a:t>1/3/2022</a:t>
            </a:fld>
            <a:endParaRPr lang="en-US" dirty="0"/>
          </a:p>
        </p:txBody>
      </p:sp>
      <p:sp>
        <p:nvSpPr>
          <p:cNvPr id="4" name="Slide Image Placeholder 3"/>
          <p:cNvSpPr>
            <a:spLocks noGrp="1" noRot="1" noChangeAspect="1"/>
          </p:cNvSpPr>
          <p:nvPr>
            <p:ph type="sldImg" idx="2"/>
          </p:nvPr>
        </p:nvSpPr>
        <p:spPr>
          <a:xfrm>
            <a:off x="1065213" y="685800"/>
            <a:ext cx="4727575"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charset="0"/>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charset="0"/>
                <a:cs typeface="+mn-cs"/>
              </a:defRPr>
            </a:lvl1pPr>
          </a:lstStyle>
          <a:p>
            <a:pPr>
              <a:defRPr/>
            </a:pPr>
            <a:fld id="{B82B9348-1D8B-4940-A3FA-2F0251CDDBB4}" type="slidenum">
              <a:rPr lang="en-US"/>
              <a:pPr>
                <a:defRPr/>
              </a:pPr>
              <a:t>‹#›</a:t>
            </a:fld>
            <a:endParaRPr lang="en-US" dirty="0"/>
          </a:p>
        </p:txBody>
      </p:sp>
    </p:spTree>
    <p:extLst>
      <p:ext uri="{BB962C8B-B14F-4D97-AF65-F5344CB8AC3E}">
        <p14:creationId xmlns:p14="http://schemas.microsoft.com/office/powerpoint/2010/main" val="52914014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85800"/>
            <a:ext cx="4727575"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82B9348-1D8B-4940-A3FA-2F0251CDDBB4}" type="slidenum">
              <a:rPr lang="en-US" smtClean="0"/>
              <a:pPr>
                <a:defRPr/>
              </a:pPr>
              <a:t>2</a:t>
            </a:fld>
            <a:endParaRPr lang="en-US" dirty="0"/>
          </a:p>
        </p:txBody>
      </p:sp>
    </p:spTree>
    <p:extLst>
      <p:ext uri="{BB962C8B-B14F-4D97-AF65-F5344CB8AC3E}">
        <p14:creationId xmlns:p14="http://schemas.microsoft.com/office/powerpoint/2010/main" val="2953885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85800"/>
            <a:ext cx="4727575"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82B9348-1D8B-4940-A3FA-2F0251CDDBB4}" type="slidenum">
              <a:rPr lang="en-US" smtClean="0"/>
              <a:pPr>
                <a:defRPr/>
              </a:pPr>
              <a:t>17</a:t>
            </a:fld>
            <a:endParaRPr lang="en-US" dirty="0"/>
          </a:p>
        </p:txBody>
      </p:sp>
    </p:spTree>
    <p:extLst>
      <p:ext uri="{BB962C8B-B14F-4D97-AF65-F5344CB8AC3E}">
        <p14:creationId xmlns:p14="http://schemas.microsoft.com/office/powerpoint/2010/main" val="3248672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s">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og indholdsobjekt">
    <p:spTree>
      <p:nvGrpSpPr>
        <p:cNvPr id="1" name=""/>
        <p:cNvGrpSpPr/>
        <p:nvPr/>
      </p:nvGrpSpPr>
      <p:grpSpPr>
        <a:xfrm>
          <a:off x="0" y="0"/>
          <a:ext cx="0" cy="0"/>
          <a:chOff x="0" y="0"/>
          <a:chExt cx="0" cy="0"/>
        </a:xfrm>
      </p:grpSpPr>
      <p:sp>
        <p:nvSpPr>
          <p:cNvPr id="4" name="Rektangel 2"/>
          <p:cNvSpPr>
            <a:spLocks noChangeArrowheads="1"/>
          </p:cNvSpPr>
          <p:nvPr userDrawn="1"/>
        </p:nvSpPr>
        <p:spPr bwMode="auto">
          <a:xfrm>
            <a:off x="0" y="9208"/>
            <a:ext cx="9144000" cy="939165"/>
          </a:xfrm>
          <a:prstGeom prst="rect">
            <a:avLst/>
          </a:prstGeom>
          <a:solidFill>
            <a:srgbClr val="3333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indent="-342900" algn="ctr">
              <a:buFont typeface="+mj-lt"/>
              <a:buAutoNum type="arabicPeriod"/>
              <a:defRPr/>
            </a:pPr>
            <a:endParaRPr lang="da-DK" noProof="1">
              <a:solidFill>
                <a:srgbClr val="FFFFFF"/>
              </a:solidFill>
              <a:latin typeface="Arial" pitchFamily="34" charset="0"/>
            </a:endParaRPr>
          </a:p>
        </p:txBody>
      </p:sp>
      <p:sp>
        <p:nvSpPr>
          <p:cNvPr id="3" name="Pladsholder til indhold 2"/>
          <p:cNvSpPr>
            <a:spLocks noGrp="1"/>
          </p:cNvSpPr>
          <p:nvPr>
            <p:ph idx="1"/>
          </p:nvPr>
        </p:nvSpPr>
        <p:spPr>
          <a:xfrm>
            <a:off x="234782" y="1022036"/>
            <a:ext cx="8736227" cy="5356525"/>
          </a:xfrm>
          <a:prstGeom prst="rect">
            <a:avLst/>
          </a:prstGeom>
        </p:spPr>
        <p:txBody>
          <a:bodyPr/>
          <a:lstStyle>
            <a:lvl1pPr>
              <a:defRPr sz="1600">
                <a:solidFill>
                  <a:srgbClr val="000000"/>
                </a:solidFill>
                <a:latin typeface="Arial" pitchFamily="34" charset="0"/>
              </a:defRPr>
            </a:lvl1pPr>
            <a:lvl2pPr>
              <a:defRPr sz="1600">
                <a:solidFill>
                  <a:srgbClr val="000000"/>
                </a:solidFill>
                <a:latin typeface="Arial" pitchFamily="34" charset="0"/>
              </a:defRPr>
            </a:lvl2pPr>
            <a:lvl3pPr>
              <a:defRPr sz="1400">
                <a:solidFill>
                  <a:srgbClr val="000000"/>
                </a:solidFill>
                <a:latin typeface="Arial" pitchFamily="34" charset="0"/>
              </a:defRPr>
            </a:lvl3pPr>
            <a:lvl4pPr>
              <a:defRPr sz="1400">
                <a:solidFill>
                  <a:srgbClr val="000000"/>
                </a:solidFill>
                <a:latin typeface="Arial" pitchFamily="34" charset="0"/>
              </a:defRPr>
            </a:lvl4pPr>
            <a:lvl5pPr>
              <a:defRPr sz="1400">
                <a:solidFill>
                  <a:srgbClr val="000000"/>
                </a:solidFill>
                <a:latin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a-DK" dirty="0"/>
          </a:p>
        </p:txBody>
      </p:sp>
      <p:sp>
        <p:nvSpPr>
          <p:cNvPr id="10" name="Titel 1"/>
          <p:cNvSpPr>
            <a:spLocks noGrp="1"/>
          </p:cNvSpPr>
          <p:nvPr>
            <p:ph type="title"/>
          </p:nvPr>
        </p:nvSpPr>
        <p:spPr>
          <a:xfrm>
            <a:off x="222427" y="248605"/>
            <a:ext cx="8748583" cy="544776"/>
          </a:xfrm>
          <a:prstGeom prst="rect">
            <a:avLst/>
          </a:prstGeom>
        </p:spPr>
        <p:txBody>
          <a:bodyPr/>
          <a:lstStyle>
            <a:lvl1pPr algn="l">
              <a:defRPr sz="3200">
                <a:latin typeface="Arial" pitchFamily="34" charset="0"/>
              </a:defRPr>
            </a:lvl1pPr>
          </a:lstStyle>
          <a:p>
            <a:r>
              <a:rPr lang="en-US" dirty="0"/>
              <a:t>Click to edit Master title style</a:t>
            </a:r>
            <a:endParaRPr lang="da-DK"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4352" r:id="rId1"/>
    <p:sldLayoutId id="2147484354" r:id="rId2"/>
  </p:sldLayoutIdLst>
  <p:txStyles>
    <p:titleStyle>
      <a:lvl1pPr algn="ctr" defTabSz="457200" rtl="0" eaLnBrk="0" fontAlgn="base" hangingPunct="0">
        <a:spcBef>
          <a:spcPct val="0"/>
        </a:spcBef>
        <a:spcAft>
          <a:spcPct val="0"/>
        </a:spcAft>
        <a:defRPr sz="4400" kern="1200">
          <a:solidFill>
            <a:schemeClr val="tx1"/>
          </a:solidFill>
          <a:latin typeface="Arial Narrow"/>
          <a:ea typeface="ＭＳ Ｐゴシック" pitchFamily="-97" charset="-128"/>
          <a:cs typeface="+mj-cs"/>
        </a:defRPr>
      </a:lvl1pPr>
      <a:lvl2pPr algn="ctr" defTabSz="457200" rtl="0" eaLnBrk="0" fontAlgn="base" hangingPunct="0">
        <a:spcBef>
          <a:spcPct val="0"/>
        </a:spcBef>
        <a:spcAft>
          <a:spcPct val="0"/>
        </a:spcAft>
        <a:defRPr sz="4400">
          <a:solidFill>
            <a:schemeClr val="tx1"/>
          </a:solidFill>
          <a:latin typeface="Arial Narrow" pitchFamily="-97" charset="0"/>
          <a:ea typeface="ＭＳ Ｐゴシック" pitchFamily="-97" charset="-128"/>
        </a:defRPr>
      </a:lvl2pPr>
      <a:lvl3pPr algn="ctr" defTabSz="457200" rtl="0" eaLnBrk="0" fontAlgn="base" hangingPunct="0">
        <a:spcBef>
          <a:spcPct val="0"/>
        </a:spcBef>
        <a:spcAft>
          <a:spcPct val="0"/>
        </a:spcAft>
        <a:defRPr sz="4400">
          <a:solidFill>
            <a:schemeClr val="tx1"/>
          </a:solidFill>
          <a:latin typeface="Arial Narrow" pitchFamily="-97" charset="0"/>
          <a:ea typeface="ＭＳ Ｐゴシック" pitchFamily="-97" charset="-128"/>
        </a:defRPr>
      </a:lvl3pPr>
      <a:lvl4pPr algn="ctr" defTabSz="457200" rtl="0" eaLnBrk="0" fontAlgn="base" hangingPunct="0">
        <a:spcBef>
          <a:spcPct val="0"/>
        </a:spcBef>
        <a:spcAft>
          <a:spcPct val="0"/>
        </a:spcAft>
        <a:defRPr sz="4400">
          <a:solidFill>
            <a:schemeClr val="tx1"/>
          </a:solidFill>
          <a:latin typeface="Arial Narrow" pitchFamily="-97" charset="0"/>
          <a:ea typeface="ＭＳ Ｐゴシック" pitchFamily="-97" charset="-128"/>
        </a:defRPr>
      </a:lvl4pPr>
      <a:lvl5pPr algn="ctr" defTabSz="457200" rtl="0" eaLnBrk="0" fontAlgn="base" hangingPunct="0">
        <a:spcBef>
          <a:spcPct val="0"/>
        </a:spcBef>
        <a:spcAft>
          <a:spcPct val="0"/>
        </a:spcAft>
        <a:defRPr sz="4400">
          <a:solidFill>
            <a:schemeClr val="tx1"/>
          </a:solidFill>
          <a:latin typeface="Arial Narrow" pitchFamily="-97" charset="0"/>
          <a:ea typeface="ＭＳ Ｐゴシック" pitchFamily="-97" charset="-128"/>
        </a:defRPr>
      </a:lvl5pPr>
      <a:lvl6pPr marL="457200" algn="ctr" defTabSz="457200" rtl="0" eaLnBrk="1" fontAlgn="base" hangingPunct="1">
        <a:spcBef>
          <a:spcPct val="0"/>
        </a:spcBef>
        <a:spcAft>
          <a:spcPct val="0"/>
        </a:spcAft>
        <a:defRPr sz="4400">
          <a:solidFill>
            <a:schemeClr val="tx1"/>
          </a:solidFill>
          <a:latin typeface="Arial Narrow" pitchFamily="-97" charset="0"/>
        </a:defRPr>
      </a:lvl6pPr>
      <a:lvl7pPr marL="914400" algn="ctr" defTabSz="457200" rtl="0" eaLnBrk="1" fontAlgn="base" hangingPunct="1">
        <a:spcBef>
          <a:spcPct val="0"/>
        </a:spcBef>
        <a:spcAft>
          <a:spcPct val="0"/>
        </a:spcAft>
        <a:defRPr sz="4400">
          <a:solidFill>
            <a:schemeClr val="tx1"/>
          </a:solidFill>
          <a:latin typeface="Arial Narrow" pitchFamily="-97" charset="0"/>
        </a:defRPr>
      </a:lvl7pPr>
      <a:lvl8pPr marL="1371600" algn="ctr" defTabSz="457200" rtl="0" eaLnBrk="1" fontAlgn="base" hangingPunct="1">
        <a:spcBef>
          <a:spcPct val="0"/>
        </a:spcBef>
        <a:spcAft>
          <a:spcPct val="0"/>
        </a:spcAft>
        <a:defRPr sz="4400">
          <a:solidFill>
            <a:schemeClr val="tx1"/>
          </a:solidFill>
          <a:latin typeface="Arial Narrow" pitchFamily="-97" charset="0"/>
        </a:defRPr>
      </a:lvl8pPr>
      <a:lvl9pPr marL="1828800" algn="ctr" defTabSz="457200" rtl="0" eaLnBrk="1" fontAlgn="base" hangingPunct="1">
        <a:spcBef>
          <a:spcPct val="0"/>
        </a:spcBef>
        <a:spcAft>
          <a:spcPct val="0"/>
        </a:spcAft>
        <a:defRPr sz="4400">
          <a:solidFill>
            <a:schemeClr val="tx1"/>
          </a:solidFill>
          <a:latin typeface="Arial Narrow" pitchFamily="-97"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Arial Narrow"/>
          <a:ea typeface="ＭＳ Ｐゴシック" pitchFamily="-97" charset="-128"/>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Arial Narrow"/>
          <a:ea typeface="ＭＳ Ｐゴシック" pitchFamily="-97" charset="-128"/>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Arial Narrow"/>
          <a:ea typeface="ＭＳ Ｐゴシック" pitchFamily="-97" charset="-128"/>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Arial Narrow"/>
          <a:ea typeface="ＭＳ Ｐゴシック" pitchFamily="-97" charset="-128"/>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Arial Narrow"/>
          <a:ea typeface="ＭＳ Ｐゴシック" pitchFamily="-97"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a-DK"/>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emf"/><Relationship Id="rId5" Type="http://schemas.openxmlformats.org/officeDocument/2006/relationships/package" Target="../embeddings/Microsoft_Word_Document.docx"/><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6.emf"/><Relationship Id="rId5" Type="http://schemas.openxmlformats.org/officeDocument/2006/relationships/package" Target="../embeddings/Microsoft_Word_Document1.docx"/><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9.emf"/><Relationship Id="rId4" Type="http://schemas.openxmlformats.org/officeDocument/2006/relationships/package" Target="../embeddings/Microsoft_Word_Document2.docx"/></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1.emf"/><Relationship Id="rId4" Type="http://schemas.openxmlformats.org/officeDocument/2006/relationships/package" Target="../embeddings/Microsoft_Word_Document3.docx"/></Relationships>
</file>

<file path=ppt/slides/_rels/slide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txBox="1">
            <a:spLocks noChangeArrowheads="1"/>
          </p:cNvSpPr>
          <p:nvPr/>
        </p:nvSpPr>
        <p:spPr bwMode="gray">
          <a:xfrm>
            <a:off x="323850" y="3911654"/>
            <a:ext cx="7296150" cy="580072"/>
          </a:xfrm>
          <a:prstGeom prst="rect">
            <a:avLst/>
          </a:prstGeom>
          <a:noFill/>
          <a:ln w="9525">
            <a:noFill/>
            <a:miter lim="800000"/>
            <a:headEnd/>
            <a:tailEnd/>
          </a:ln>
        </p:spPr>
        <p:txBody>
          <a:bodyPr lIns="0" rIns="0" anchor="ctr"/>
          <a:lstStyle/>
          <a:p>
            <a:pPr defTabSz="914400" eaLnBrk="0" hangingPunct="0">
              <a:lnSpc>
                <a:spcPct val="95000"/>
              </a:lnSpc>
            </a:pPr>
            <a:r>
              <a:rPr lang="en-US" sz="4400" b="1" dirty="0">
                <a:solidFill>
                  <a:srgbClr val="000000"/>
                </a:solidFill>
              </a:rPr>
              <a:t>Advanced Functionality</a:t>
            </a:r>
          </a:p>
        </p:txBody>
      </p:sp>
      <p:sp>
        <p:nvSpPr>
          <p:cNvPr id="6" name="Rectangle 4"/>
          <p:cNvSpPr>
            <a:spLocks noChangeArrowheads="1"/>
          </p:cNvSpPr>
          <p:nvPr/>
        </p:nvSpPr>
        <p:spPr bwMode="gray">
          <a:xfrm>
            <a:off x="323855" y="4438016"/>
            <a:ext cx="3876675" cy="1344295"/>
          </a:xfrm>
          <a:prstGeom prst="rect">
            <a:avLst/>
          </a:prstGeom>
          <a:noFill/>
          <a:ln w="9525">
            <a:noFill/>
            <a:miter lim="800000"/>
            <a:headEnd/>
            <a:tailEnd/>
          </a:ln>
        </p:spPr>
        <p:txBody>
          <a:bodyPr lIns="0" tIns="0" rIns="0" bIns="0" anchor="ctr"/>
          <a:lstStyle/>
          <a:p>
            <a:pPr algn="r" defTabSz="801688"/>
            <a:r>
              <a:rPr lang="en-US" dirty="0">
                <a:solidFill>
                  <a:srgbClr val="000000"/>
                </a:solidFill>
              </a:rPr>
              <a:t>By: Munish Arora</a:t>
            </a:r>
          </a:p>
          <a:p>
            <a:pPr algn="r" defTabSz="801688"/>
            <a:r>
              <a:rPr lang="en-US" dirty="0">
                <a:solidFill>
                  <a:srgbClr val="000000"/>
                </a:solidFill>
              </a:rPr>
              <a:t>Munish.arora@gmail.com</a:t>
            </a:r>
          </a:p>
        </p:txBody>
      </p:sp>
      <p:sp>
        <p:nvSpPr>
          <p:cNvPr id="7" name="Rektangel 11"/>
          <p:cNvSpPr/>
          <p:nvPr/>
        </p:nvSpPr>
        <p:spPr>
          <a:xfrm>
            <a:off x="-1761" y="5911213"/>
            <a:ext cx="9133235" cy="718185"/>
          </a:xfrm>
          <a:prstGeom prst="rect">
            <a:avLst/>
          </a:prstGeom>
          <a:solidFill>
            <a:srgbClr val="3333FF"/>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lgn="ctr">
              <a:buFont typeface="+mj-lt"/>
              <a:buAutoNum type="arabicPeriod"/>
              <a:defRPr/>
            </a:pPr>
            <a:endParaRPr lang="da-DK" noProof="1">
              <a:solidFill>
                <a:srgbClr val="FFFFFF"/>
              </a:solidFill>
              <a:latin typeface="Arial" pitchFamily="34" charset="0"/>
            </a:endParaRPr>
          </a:p>
        </p:txBody>
      </p:sp>
      <p:pic>
        <p:nvPicPr>
          <p:cNvPr id="61445" name="Picture 5"/>
          <p:cNvPicPr>
            <a:picLocks noChangeAspect="1" noChangeArrowheads="1"/>
          </p:cNvPicPr>
          <p:nvPr/>
        </p:nvPicPr>
        <p:blipFill>
          <a:blip r:embed="rId2"/>
          <a:srcRect/>
          <a:stretch>
            <a:fillRect/>
          </a:stretch>
        </p:blipFill>
        <p:spPr bwMode="auto">
          <a:xfrm>
            <a:off x="0" y="12526"/>
            <a:ext cx="9156526" cy="964504"/>
          </a:xfrm>
          <a:prstGeom prst="rect">
            <a:avLst/>
          </a:prstGeom>
          <a:noFill/>
          <a:ln w="9525">
            <a:noFill/>
            <a:miter lim="800000"/>
            <a:headEnd/>
            <a:tailEnd/>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0195BE-0725-4EB3-A75E-584A5F072202}"/>
              </a:ext>
            </a:extLst>
          </p:cNvPr>
          <p:cNvSpPr>
            <a:spLocks noGrp="1"/>
          </p:cNvSpPr>
          <p:nvPr>
            <p:ph type="title"/>
          </p:nvPr>
        </p:nvSpPr>
        <p:spPr/>
        <p:txBody>
          <a:bodyPr/>
          <a:lstStyle/>
          <a:p>
            <a:r>
              <a:rPr lang="en-US" dirty="0"/>
              <a:t>Row Level Security</a:t>
            </a:r>
          </a:p>
        </p:txBody>
      </p:sp>
      <p:sp>
        <p:nvSpPr>
          <p:cNvPr id="6" name="Rectangle: Rounded Corners 5">
            <a:extLst>
              <a:ext uri="{FF2B5EF4-FFF2-40B4-BE49-F238E27FC236}">
                <a16:creationId xmlns:a16="http://schemas.microsoft.com/office/drawing/2014/main" id="{E28F9AB5-D540-407D-9E53-95B708BCABF6}"/>
              </a:ext>
            </a:extLst>
          </p:cNvPr>
          <p:cNvSpPr/>
          <p:nvPr/>
        </p:nvSpPr>
        <p:spPr>
          <a:xfrm>
            <a:off x="222427" y="1156438"/>
            <a:ext cx="8748583" cy="635417"/>
          </a:xfrm>
          <a:prstGeom prst="round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You create a role, and to this role you add a filter</a:t>
            </a:r>
          </a:p>
        </p:txBody>
      </p:sp>
      <p:pic>
        <p:nvPicPr>
          <p:cNvPr id="7" name="Picture 6">
            <a:extLst>
              <a:ext uri="{FF2B5EF4-FFF2-40B4-BE49-F238E27FC236}">
                <a16:creationId xmlns:a16="http://schemas.microsoft.com/office/drawing/2014/main" id="{ADDDEAA0-5A2B-4D9A-A1D4-28A8F08181EE}"/>
              </a:ext>
            </a:extLst>
          </p:cNvPr>
          <p:cNvPicPr>
            <a:picLocks noChangeAspect="1"/>
          </p:cNvPicPr>
          <p:nvPr/>
        </p:nvPicPr>
        <p:blipFill>
          <a:blip r:embed="rId2"/>
          <a:stretch>
            <a:fillRect/>
          </a:stretch>
        </p:blipFill>
        <p:spPr>
          <a:xfrm>
            <a:off x="277217" y="1925999"/>
            <a:ext cx="4396384" cy="1174895"/>
          </a:xfrm>
          <a:prstGeom prst="rect">
            <a:avLst/>
          </a:prstGeom>
        </p:spPr>
      </p:pic>
      <p:cxnSp>
        <p:nvCxnSpPr>
          <p:cNvPr id="15" name="Straight Arrow Connector 14">
            <a:extLst>
              <a:ext uri="{FF2B5EF4-FFF2-40B4-BE49-F238E27FC236}">
                <a16:creationId xmlns:a16="http://schemas.microsoft.com/office/drawing/2014/main" id="{2A141A19-BFEE-4568-A156-F621A1454319}"/>
              </a:ext>
            </a:extLst>
          </p:cNvPr>
          <p:cNvCxnSpPr/>
          <p:nvPr/>
        </p:nvCxnSpPr>
        <p:spPr>
          <a:xfrm>
            <a:off x="4064001" y="2895964"/>
            <a:ext cx="609600" cy="704273"/>
          </a:xfrm>
          <a:prstGeom prst="straightConnector1">
            <a:avLst/>
          </a:prstGeom>
          <a:ln>
            <a:solidFill>
              <a:srgbClr val="3333FF"/>
            </a:solidFill>
            <a:tailEnd type="triangle"/>
          </a:ln>
        </p:spPr>
        <p:style>
          <a:lnRef idx="2">
            <a:schemeClr val="accent1"/>
          </a:lnRef>
          <a:fillRef idx="0">
            <a:schemeClr val="accent1"/>
          </a:fillRef>
          <a:effectRef idx="1">
            <a:schemeClr val="accent1"/>
          </a:effectRef>
          <a:fontRef idx="minor">
            <a:schemeClr val="tx1"/>
          </a:fontRef>
        </p:style>
      </p:cxnSp>
      <p:pic>
        <p:nvPicPr>
          <p:cNvPr id="19" name="Picture 18">
            <a:extLst>
              <a:ext uri="{FF2B5EF4-FFF2-40B4-BE49-F238E27FC236}">
                <a16:creationId xmlns:a16="http://schemas.microsoft.com/office/drawing/2014/main" id="{FBE63746-436E-4380-9AD2-B4AC32FA902E}"/>
              </a:ext>
            </a:extLst>
          </p:cNvPr>
          <p:cNvPicPr>
            <a:picLocks noChangeAspect="1"/>
          </p:cNvPicPr>
          <p:nvPr/>
        </p:nvPicPr>
        <p:blipFill>
          <a:blip r:embed="rId3"/>
          <a:stretch>
            <a:fillRect/>
          </a:stretch>
        </p:blipFill>
        <p:spPr>
          <a:xfrm>
            <a:off x="1209964" y="3698743"/>
            <a:ext cx="7499927" cy="2277606"/>
          </a:xfrm>
          <a:prstGeom prst="rect">
            <a:avLst/>
          </a:prstGeom>
        </p:spPr>
      </p:pic>
    </p:spTree>
    <p:extLst>
      <p:ext uri="{BB962C8B-B14F-4D97-AF65-F5344CB8AC3E}">
        <p14:creationId xmlns:p14="http://schemas.microsoft.com/office/powerpoint/2010/main" val="3224679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0195BE-0725-4EB3-A75E-584A5F072202}"/>
              </a:ext>
            </a:extLst>
          </p:cNvPr>
          <p:cNvSpPr>
            <a:spLocks noGrp="1"/>
          </p:cNvSpPr>
          <p:nvPr>
            <p:ph type="title"/>
          </p:nvPr>
        </p:nvSpPr>
        <p:spPr/>
        <p:txBody>
          <a:bodyPr/>
          <a:lstStyle/>
          <a:p>
            <a:r>
              <a:rPr lang="en-US" dirty="0"/>
              <a:t>Row Level Security</a:t>
            </a:r>
          </a:p>
        </p:txBody>
      </p:sp>
      <p:sp>
        <p:nvSpPr>
          <p:cNvPr id="6" name="Rectangle: Rounded Corners 5">
            <a:extLst>
              <a:ext uri="{FF2B5EF4-FFF2-40B4-BE49-F238E27FC236}">
                <a16:creationId xmlns:a16="http://schemas.microsoft.com/office/drawing/2014/main" id="{E28F9AB5-D540-407D-9E53-95B708BCABF6}"/>
              </a:ext>
            </a:extLst>
          </p:cNvPr>
          <p:cNvSpPr/>
          <p:nvPr/>
        </p:nvSpPr>
        <p:spPr>
          <a:xfrm>
            <a:off x="222427" y="1156438"/>
            <a:ext cx="8748583" cy="939800"/>
          </a:xfrm>
          <a:prstGeom prst="round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With Row Level Security, you create a role, and to this role you add a filter</a:t>
            </a:r>
          </a:p>
        </p:txBody>
      </p:sp>
      <p:pic>
        <p:nvPicPr>
          <p:cNvPr id="8" name="Picture 7">
            <a:extLst>
              <a:ext uri="{FF2B5EF4-FFF2-40B4-BE49-F238E27FC236}">
                <a16:creationId xmlns:a16="http://schemas.microsoft.com/office/drawing/2014/main" id="{A709CEDF-7276-4169-A382-EEF7B235BB7A}"/>
              </a:ext>
            </a:extLst>
          </p:cNvPr>
          <p:cNvPicPr>
            <a:picLocks noChangeAspect="1"/>
          </p:cNvPicPr>
          <p:nvPr/>
        </p:nvPicPr>
        <p:blipFill>
          <a:blip r:embed="rId2"/>
          <a:stretch>
            <a:fillRect/>
          </a:stretch>
        </p:blipFill>
        <p:spPr>
          <a:xfrm>
            <a:off x="904875" y="2319337"/>
            <a:ext cx="7334250" cy="4200525"/>
          </a:xfrm>
          <a:prstGeom prst="rect">
            <a:avLst/>
          </a:prstGeom>
        </p:spPr>
      </p:pic>
    </p:spTree>
    <p:extLst>
      <p:ext uri="{BB962C8B-B14F-4D97-AF65-F5344CB8AC3E}">
        <p14:creationId xmlns:p14="http://schemas.microsoft.com/office/powerpoint/2010/main" val="1615789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0195BE-0725-4EB3-A75E-584A5F072202}"/>
              </a:ext>
            </a:extLst>
          </p:cNvPr>
          <p:cNvSpPr>
            <a:spLocks noGrp="1"/>
          </p:cNvSpPr>
          <p:nvPr>
            <p:ph type="title"/>
          </p:nvPr>
        </p:nvSpPr>
        <p:spPr/>
        <p:txBody>
          <a:bodyPr/>
          <a:lstStyle/>
          <a:p>
            <a:r>
              <a:rPr lang="en-US" dirty="0"/>
              <a:t>Row Level Security</a:t>
            </a:r>
          </a:p>
        </p:txBody>
      </p:sp>
      <p:sp>
        <p:nvSpPr>
          <p:cNvPr id="6" name="Rectangle: Rounded Corners 5">
            <a:extLst>
              <a:ext uri="{FF2B5EF4-FFF2-40B4-BE49-F238E27FC236}">
                <a16:creationId xmlns:a16="http://schemas.microsoft.com/office/drawing/2014/main" id="{E28F9AB5-D540-407D-9E53-95B708BCABF6}"/>
              </a:ext>
            </a:extLst>
          </p:cNvPr>
          <p:cNvSpPr/>
          <p:nvPr/>
        </p:nvSpPr>
        <p:spPr>
          <a:xfrm>
            <a:off x="222427" y="1156438"/>
            <a:ext cx="8748583" cy="939800"/>
          </a:xfrm>
          <a:prstGeom prst="round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There-after, you can click on view as role, and data in report will be filtered based on the selection</a:t>
            </a:r>
          </a:p>
        </p:txBody>
      </p:sp>
      <p:pic>
        <p:nvPicPr>
          <p:cNvPr id="5" name="Picture 4">
            <a:extLst>
              <a:ext uri="{FF2B5EF4-FFF2-40B4-BE49-F238E27FC236}">
                <a16:creationId xmlns:a16="http://schemas.microsoft.com/office/drawing/2014/main" id="{BFF71BB6-0C1E-4121-A162-9488A1ABBD2C}"/>
              </a:ext>
            </a:extLst>
          </p:cNvPr>
          <p:cNvPicPr>
            <a:picLocks noChangeAspect="1"/>
          </p:cNvPicPr>
          <p:nvPr/>
        </p:nvPicPr>
        <p:blipFill>
          <a:blip r:embed="rId2"/>
          <a:stretch>
            <a:fillRect/>
          </a:stretch>
        </p:blipFill>
        <p:spPr>
          <a:xfrm>
            <a:off x="360218" y="2242967"/>
            <a:ext cx="7176655" cy="1304846"/>
          </a:xfrm>
          <a:prstGeom prst="rect">
            <a:avLst/>
          </a:prstGeom>
        </p:spPr>
      </p:pic>
      <p:pic>
        <p:nvPicPr>
          <p:cNvPr id="10" name="Picture 9">
            <a:extLst>
              <a:ext uri="{FF2B5EF4-FFF2-40B4-BE49-F238E27FC236}">
                <a16:creationId xmlns:a16="http://schemas.microsoft.com/office/drawing/2014/main" id="{876BFF0A-B6DB-4E02-8DCE-578E3D980D7E}"/>
              </a:ext>
            </a:extLst>
          </p:cNvPr>
          <p:cNvPicPr>
            <a:picLocks noChangeAspect="1"/>
          </p:cNvPicPr>
          <p:nvPr/>
        </p:nvPicPr>
        <p:blipFill>
          <a:blip r:embed="rId3"/>
          <a:stretch>
            <a:fillRect/>
          </a:stretch>
        </p:blipFill>
        <p:spPr>
          <a:xfrm>
            <a:off x="6547042" y="3810248"/>
            <a:ext cx="2423968" cy="2669433"/>
          </a:xfrm>
          <a:prstGeom prst="rect">
            <a:avLst/>
          </a:prstGeom>
        </p:spPr>
      </p:pic>
      <p:cxnSp>
        <p:nvCxnSpPr>
          <p:cNvPr id="11" name="Straight Arrow Connector 10">
            <a:extLst>
              <a:ext uri="{FF2B5EF4-FFF2-40B4-BE49-F238E27FC236}">
                <a16:creationId xmlns:a16="http://schemas.microsoft.com/office/drawing/2014/main" id="{F9C8C78B-42EB-4E25-88CB-8722EAF528C5}"/>
              </a:ext>
            </a:extLst>
          </p:cNvPr>
          <p:cNvCxnSpPr>
            <a:cxnSpLocks/>
          </p:cNvCxnSpPr>
          <p:nvPr/>
        </p:nvCxnSpPr>
        <p:spPr>
          <a:xfrm>
            <a:off x="7232073" y="3342405"/>
            <a:ext cx="304800" cy="703122"/>
          </a:xfrm>
          <a:prstGeom prst="straightConnector1">
            <a:avLst/>
          </a:prstGeom>
          <a:ln>
            <a:solidFill>
              <a:srgbClr val="3333FF"/>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41687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0195BE-0725-4EB3-A75E-584A5F072202}"/>
              </a:ext>
            </a:extLst>
          </p:cNvPr>
          <p:cNvSpPr>
            <a:spLocks noGrp="1"/>
          </p:cNvSpPr>
          <p:nvPr>
            <p:ph type="title"/>
          </p:nvPr>
        </p:nvSpPr>
        <p:spPr/>
        <p:txBody>
          <a:bodyPr/>
          <a:lstStyle/>
          <a:p>
            <a:r>
              <a:rPr lang="en-US" dirty="0"/>
              <a:t>Row Level Security</a:t>
            </a:r>
          </a:p>
        </p:txBody>
      </p:sp>
      <p:sp>
        <p:nvSpPr>
          <p:cNvPr id="6" name="Rectangle: Rounded Corners 5">
            <a:extLst>
              <a:ext uri="{FF2B5EF4-FFF2-40B4-BE49-F238E27FC236}">
                <a16:creationId xmlns:a16="http://schemas.microsoft.com/office/drawing/2014/main" id="{E28F9AB5-D540-407D-9E53-95B708BCABF6}"/>
              </a:ext>
            </a:extLst>
          </p:cNvPr>
          <p:cNvSpPr/>
          <p:nvPr/>
        </p:nvSpPr>
        <p:spPr>
          <a:xfrm>
            <a:off x="222427" y="1156438"/>
            <a:ext cx="8748583" cy="544776"/>
          </a:xfrm>
          <a:prstGeom prst="round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And it will appear as follows</a:t>
            </a:r>
          </a:p>
        </p:txBody>
      </p:sp>
      <p:pic>
        <p:nvPicPr>
          <p:cNvPr id="2" name="Picture 1">
            <a:extLst>
              <a:ext uri="{FF2B5EF4-FFF2-40B4-BE49-F238E27FC236}">
                <a16:creationId xmlns:a16="http://schemas.microsoft.com/office/drawing/2014/main" id="{C68FF055-C1A7-4E51-B2CF-94F5BBBF8D61}"/>
              </a:ext>
            </a:extLst>
          </p:cNvPr>
          <p:cNvPicPr>
            <a:picLocks noChangeAspect="1"/>
          </p:cNvPicPr>
          <p:nvPr/>
        </p:nvPicPr>
        <p:blipFill>
          <a:blip r:embed="rId2"/>
          <a:stretch>
            <a:fillRect/>
          </a:stretch>
        </p:blipFill>
        <p:spPr>
          <a:xfrm>
            <a:off x="517237" y="1879543"/>
            <a:ext cx="8176108" cy="4595148"/>
          </a:xfrm>
          <a:prstGeom prst="rect">
            <a:avLst/>
          </a:prstGeom>
        </p:spPr>
      </p:pic>
    </p:spTree>
    <p:extLst>
      <p:ext uri="{BB962C8B-B14F-4D97-AF65-F5344CB8AC3E}">
        <p14:creationId xmlns:p14="http://schemas.microsoft.com/office/powerpoint/2010/main" val="30663544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0195BE-0725-4EB3-A75E-584A5F072202}"/>
              </a:ext>
            </a:extLst>
          </p:cNvPr>
          <p:cNvSpPr>
            <a:spLocks noGrp="1"/>
          </p:cNvSpPr>
          <p:nvPr>
            <p:ph type="title"/>
          </p:nvPr>
        </p:nvSpPr>
        <p:spPr/>
        <p:txBody>
          <a:bodyPr/>
          <a:lstStyle/>
          <a:p>
            <a:r>
              <a:rPr lang="en-US" dirty="0"/>
              <a:t>Row Level Security</a:t>
            </a:r>
          </a:p>
        </p:txBody>
      </p:sp>
      <p:sp>
        <p:nvSpPr>
          <p:cNvPr id="6" name="Rectangle: Rounded Corners 5">
            <a:extLst>
              <a:ext uri="{FF2B5EF4-FFF2-40B4-BE49-F238E27FC236}">
                <a16:creationId xmlns:a16="http://schemas.microsoft.com/office/drawing/2014/main" id="{E28F9AB5-D540-407D-9E53-95B708BCABF6}"/>
              </a:ext>
            </a:extLst>
          </p:cNvPr>
          <p:cNvSpPr/>
          <p:nvPr/>
        </p:nvSpPr>
        <p:spPr>
          <a:xfrm>
            <a:off x="222427" y="1071417"/>
            <a:ext cx="8748583" cy="960584"/>
          </a:xfrm>
          <a:prstGeom prst="round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Further, when the report is deployed on report server, the role created in this report can be assigned to other users /user group</a:t>
            </a:r>
          </a:p>
        </p:txBody>
      </p:sp>
      <p:pic>
        <p:nvPicPr>
          <p:cNvPr id="2" name="Picture 1">
            <a:extLst>
              <a:ext uri="{FF2B5EF4-FFF2-40B4-BE49-F238E27FC236}">
                <a16:creationId xmlns:a16="http://schemas.microsoft.com/office/drawing/2014/main" id="{C68FF055-C1A7-4E51-B2CF-94F5BBBF8D61}"/>
              </a:ext>
            </a:extLst>
          </p:cNvPr>
          <p:cNvPicPr>
            <a:picLocks noChangeAspect="1"/>
          </p:cNvPicPr>
          <p:nvPr/>
        </p:nvPicPr>
        <p:blipFill>
          <a:blip r:embed="rId2"/>
          <a:stretch>
            <a:fillRect/>
          </a:stretch>
        </p:blipFill>
        <p:spPr>
          <a:xfrm>
            <a:off x="840509" y="2338844"/>
            <a:ext cx="7213600" cy="4054197"/>
          </a:xfrm>
          <a:prstGeom prst="rect">
            <a:avLst/>
          </a:prstGeom>
        </p:spPr>
      </p:pic>
    </p:spTree>
    <p:extLst>
      <p:ext uri="{BB962C8B-B14F-4D97-AF65-F5344CB8AC3E}">
        <p14:creationId xmlns:p14="http://schemas.microsoft.com/office/powerpoint/2010/main" val="3486091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53C0CB-7C9D-492B-A3F1-5CCC5EF51A17}"/>
              </a:ext>
            </a:extLst>
          </p:cNvPr>
          <p:cNvSpPr>
            <a:spLocks noGrp="1"/>
          </p:cNvSpPr>
          <p:nvPr>
            <p:ph type="title"/>
          </p:nvPr>
        </p:nvSpPr>
        <p:spPr/>
        <p:txBody>
          <a:bodyPr/>
          <a:lstStyle/>
          <a:p>
            <a:r>
              <a:rPr lang="en-IN" dirty="0"/>
              <a:t>Knowledge Check</a:t>
            </a:r>
          </a:p>
        </p:txBody>
      </p:sp>
      <p:pic>
        <p:nvPicPr>
          <p:cNvPr id="4" name="Graphic 3" descr="Badge Question Mark with solid fill">
            <a:extLst>
              <a:ext uri="{FF2B5EF4-FFF2-40B4-BE49-F238E27FC236}">
                <a16:creationId xmlns:a16="http://schemas.microsoft.com/office/drawing/2014/main" id="{B9DB4043-A287-4BF0-87BD-4E28DBDDB39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22427" y="1337075"/>
            <a:ext cx="702232" cy="702232"/>
          </a:xfrm>
          <a:prstGeom prst="rect">
            <a:avLst/>
          </a:prstGeom>
        </p:spPr>
      </p:pic>
      <p:sp>
        <p:nvSpPr>
          <p:cNvPr id="6" name="Text Placeholder 7">
            <a:extLst>
              <a:ext uri="{FF2B5EF4-FFF2-40B4-BE49-F238E27FC236}">
                <a16:creationId xmlns:a16="http://schemas.microsoft.com/office/drawing/2014/main" id="{1ECF19AE-C3CF-47D1-A6A7-A9616E35EECF}"/>
              </a:ext>
            </a:extLst>
          </p:cNvPr>
          <p:cNvSpPr txBox="1">
            <a:spLocks/>
          </p:cNvSpPr>
          <p:nvPr/>
        </p:nvSpPr>
        <p:spPr>
          <a:xfrm>
            <a:off x="1200727" y="1420471"/>
            <a:ext cx="7770283" cy="1692184"/>
          </a:xfrm>
          <a:prstGeom prst="rect">
            <a:avLst/>
          </a:prstGeom>
        </p:spPr>
        <p:txBody>
          <a:bodyPr vert="horz" wrap="square" lIns="0" tIns="0" rIns="0" bIns="0" rtlCol="0" anchor="ctr">
            <a:noAutofit/>
          </a:bodyPr>
          <a:lstStyle>
            <a:lvl1pPr marL="0" marR="0" indent="0" algn="l" defTabSz="914367" rtl="0" eaLnBrk="1" fontAlgn="auto" latinLnBrk="0" hangingPunct="1">
              <a:lnSpc>
                <a:spcPts val="1765"/>
              </a:lnSpc>
              <a:spcBef>
                <a:spcPts val="882"/>
              </a:spcBef>
              <a:spcAft>
                <a:spcPts val="40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40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bold"/>
                <a:ea typeface="+mn-ea"/>
                <a:cs typeface="+mn-cs"/>
              </a:rPr>
              <a:t>Which of the following is true?</a:t>
            </a:r>
          </a:p>
          <a:p>
            <a:pPr marL="288925" marR="0" lvl="0" indent="-288925" algn="l" defTabSz="932742" rtl="0" eaLnBrk="1" fontAlgn="auto" latinLnBrk="0" hangingPunct="1">
              <a:lnSpc>
                <a:spcPct val="100000"/>
              </a:lnSpc>
              <a:spcBef>
                <a:spcPts val="300"/>
              </a:spcBef>
              <a:spcAft>
                <a:spcPts val="600"/>
              </a:spcAft>
              <a:buClrTx/>
              <a:buSzTx/>
              <a:buFont typeface="Wingdings" panose="05000000000000000000" pitchFamily="2" charset="2"/>
              <a:buChar char="q"/>
              <a:tabLst/>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Row-level security (RLS) with Power BI can be used to restrict data access for given users</a:t>
            </a:r>
            <a:endParaRPr kumimoji="0" lang="en-US" sz="1400" b="0" i="0" u="none" strike="noStrike" kern="1200" cap="none" spc="0" normalizeH="0" baseline="0" noProof="0" dirty="0">
              <a:ln>
                <a:noFill/>
              </a:ln>
              <a:solidFill>
                <a:srgbClr val="000000"/>
              </a:solidFill>
              <a:effectLst/>
              <a:uLnTx/>
              <a:uFillTx/>
              <a:latin typeface="Segoe UI"/>
              <a:ea typeface="+mn-ea"/>
              <a:cs typeface="+mn-cs"/>
            </a:endParaRPr>
          </a:p>
          <a:p>
            <a:pPr marL="288925" indent="-288925" defTabSz="932742">
              <a:lnSpc>
                <a:spcPct val="100000"/>
              </a:lnSpc>
              <a:spcBef>
                <a:spcPts val="300"/>
              </a:spcBef>
              <a:spcAft>
                <a:spcPts val="600"/>
              </a:spcAft>
              <a:buSzTx/>
              <a:buFont typeface="Wingdings" panose="05000000000000000000" pitchFamily="2" charset="2"/>
              <a:buChar char="q"/>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Filters restrict data access at the row level, and you can define filters within roles.  </a:t>
            </a:r>
            <a:endParaRPr lang="en-IN"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endParaRPr>
          </a:p>
          <a:p>
            <a:pPr marL="288925" marR="0" lvl="0" indent="-288925" algn="l" defTabSz="932742" rtl="0" eaLnBrk="1" fontAlgn="auto" latinLnBrk="0" hangingPunct="1">
              <a:lnSpc>
                <a:spcPct val="100000"/>
              </a:lnSpc>
              <a:spcBef>
                <a:spcPts val="300"/>
              </a:spcBef>
              <a:spcAft>
                <a:spcPts val="600"/>
              </a:spcAft>
              <a:buClrTx/>
              <a:buSzTx/>
              <a:buFont typeface="Wingdings" panose="05000000000000000000" pitchFamily="2" charset="2"/>
              <a:buChar char="q"/>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mn-cs"/>
              </a:rPr>
              <a:t>Star Schema supports setting row access policies on the base table and views. </a:t>
            </a:r>
          </a:p>
          <a:p>
            <a:pPr marL="288925" indent="-288925" defTabSz="932742">
              <a:lnSpc>
                <a:spcPct val="100000"/>
              </a:lnSpc>
              <a:spcBef>
                <a:spcPts val="300"/>
              </a:spcBef>
              <a:spcAft>
                <a:spcPts val="600"/>
              </a:spcAft>
              <a:buSzTx/>
              <a:buFont typeface="Wingdings" panose="05000000000000000000" pitchFamily="2" charset="2"/>
              <a:buChar char="q"/>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Snowflake does not support setting row access policies on the base table and views. </a:t>
            </a:r>
          </a:p>
        </p:txBody>
      </p:sp>
      <p:pic>
        <p:nvPicPr>
          <p:cNvPr id="8" name="Picture 7">
            <a:extLst>
              <a:ext uri="{FF2B5EF4-FFF2-40B4-BE49-F238E27FC236}">
                <a16:creationId xmlns:a16="http://schemas.microsoft.com/office/drawing/2014/main" id="{5D68269A-3785-44FA-9DD3-BDB323B4FEAD}"/>
              </a:ext>
            </a:extLst>
          </p:cNvPr>
          <p:cNvPicPr>
            <a:picLocks noChangeAspect="1"/>
          </p:cNvPicPr>
          <p:nvPr/>
        </p:nvPicPr>
        <p:blipFill>
          <a:blip r:embed="rId4"/>
          <a:stretch>
            <a:fillRect/>
          </a:stretch>
        </p:blipFill>
        <p:spPr>
          <a:xfrm>
            <a:off x="1219200" y="1855403"/>
            <a:ext cx="219475" cy="164606"/>
          </a:xfrm>
          <a:prstGeom prst="rect">
            <a:avLst/>
          </a:prstGeom>
        </p:spPr>
      </p:pic>
      <p:pic>
        <p:nvPicPr>
          <p:cNvPr id="14" name="Picture 13">
            <a:extLst>
              <a:ext uri="{FF2B5EF4-FFF2-40B4-BE49-F238E27FC236}">
                <a16:creationId xmlns:a16="http://schemas.microsoft.com/office/drawing/2014/main" id="{4831B9E7-7A62-44DB-99CD-C5C19532932C}"/>
              </a:ext>
            </a:extLst>
          </p:cNvPr>
          <p:cNvPicPr>
            <a:picLocks noChangeAspect="1"/>
          </p:cNvPicPr>
          <p:nvPr/>
        </p:nvPicPr>
        <p:blipFill>
          <a:blip r:embed="rId4"/>
          <a:stretch>
            <a:fillRect/>
          </a:stretch>
        </p:blipFill>
        <p:spPr>
          <a:xfrm>
            <a:off x="1196110" y="2164818"/>
            <a:ext cx="219475" cy="164606"/>
          </a:xfrm>
          <a:prstGeom prst="rect">
            <a:avLst/>
          </a:prstGeom>
        </p:spPr>
      </p:pic>
      <p:pic>
        <p:nvPicPr>
          <p:cNvPr id="15" name="Picture 14">
            <a:extLst>
              <a:ext uri="{FF2B5EF4-FFF2-40B4-BE49-F238E27FC236}">
                <a16:creationId xmlns:a16="http://schemas.microsoft.com/office/drawing/2014/main" id="{3EE1FDE4-4FA3-4B97-B4C3-5DFB50CE1F1A}"/>
              </a:ext>
            </a:extLst>
          </p:cNvPr>
          <p:cNvPicPr>
            <a:picLocks noChangeAspect="1"/>
          </p:cNvPicPr>
          <p:nvPr/>
        </p:nvPicPr>
        <p:blipFill>
          <a:blip r:embed="rId4"/>
          <a:stretch>
            <a:fillRect/>
          </a:stretch>
        </p:blipFill>
        <p:spPr>
          <a:xfrm>
            <a:off x="1228440" y="2492710"/>
            <a:ext cx="219475" cy="164606"/>
          </a:xfrm>
          <a:prstGeom prst="rect">
            <a:avLst/>
          </a:prstGeom>
        </p:spPr>
      </p:pic>
    </p:spTree>
    <p:extLst>
      <p:ext uri="{BB962C8B-B14F-4D97-AF65-F5344CB8AC3E}">
        <p14:creationId xmlns:p14="http://schemas.microsoft.com/office/powerpoint/2010/main" val="2551524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53C0CB-7C9D-492B-A3F1-5CCC5EF51A17}"/>
              </a:ext>
            </a:extLst>
          </p:cNvPr>
          <p:cNvSpPr>
            <a:spLocks noGrp="1"/>
          </p:cNvSpPr>
          <p:nvPr>
            <p:ph type="title"/>
          </p:nvPr>
        </p:nvSpPr>
        <p:spPr/>
        <p:txBody>
          <a:bodyPr/>
          <a:lstStyle/>
          <a:p>
            <a:r>
              <a:rPr lang="en-IN" dirty="0"/>
              <a:t>Knowledge Check</a:t>
            </a:r>
          </a:p>
        </p:txBody>
      </p:sp>
      <p:pic>
        <p:nvPicPr>
          <p:cNvPr id="4" name="Graphic 3" descr="Badge Question Mark with solid fill">
            <a:extLst>
              <a:ext uri="{FF2B5EF4-FFF2-40B4-BE49-F238E27FC236}">
                <a16:creationId xmlns:a16="http://schemas.microsoft.com/office/drawing/2014/main" id="{B9DB4043-A287-4BF0-87BD-4E28DBDDB39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22427" y="1337075"/>
            <a:ext cx="702232" cy="702232"/>
          </a:xfrm>
          <a:prstGeom prst="rect">
            <a:avLst/>
          </a:prstGeom>
        </p:spPr>
      </p:pic>
      <p:sp>
        <p:nvSpPr>
          <p:cNvPr id="6" name="Text Placeholder 7">
            <a:extLst>
              <a:ext uri="{FF2B5EF4-FFF2-40B4-BE49-F238E27FC236}">
                <a16:creationId xmlns:a16="http://schemas.microsoft.com/office/drawing/2014/main" id="{1ECF19AE-C3CF-47D1-A6A7-A9616E35EECF}"/>
              </a:ext>
            </a:extLst>
          </p:cNvPr>
          <p:cNvSpPr txBox="1">
            <a:spLocks/>
          </p:cNvSpPr>
          <p:nvPr/>
        </p:nvSpPr>
        <p:spPr>
          <a:xfrm>
            <a:off x="1145309" y="1436253"/>
            <a:ext cx="7770283" cy="1493483"/>
          </a:xfrm>
          <a:prstGeom prst="rect">
            <a:avLst/>
          </a:prstGeom>
        </p:spPr>
        <p:txBody>
          <a:bodyPr vert="horz" wrap="square" lIns="0" tIns="0" rIns="0" bIns="0" rtlCol="0" anchor="ctr">
            <a:noAutofit/>
          </a:bodyPr>
          <a:lstStyle>
            <a:lvl1pPr marL="0" marR="0" indent="0" algn="l" defTabSz="914367" rtl="0" eaLnBrk="1" fontAlgn="auto" latinLnBrk="0" hangingPunct="1">
              <a:lnSpc>
                <a:spcPts val="1765"/>
              </a:lnSpc>
              <a:spcBef>
                <a:spcPts val="882"/>
              </a:spcBef>
              <a:spcAft>
                <a:spcPts val="40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400"/>
              </a:spcAft>
              <a:buClrTx/>
              <a:buSzTx/>
              <a:buFontTx/>
              <a:buNone/>
              <a:tabLst/>
              <a:defRPr/>
            </a:pPr>
            <a:r>
              <a:rPr kumimoji="0" lang="en-US" sz="1800" i="0" u="none" strike="noStrike" kern="1200" cap="none" spc="0" normalizeH="0" baseline="0" noProof="0" dirty="0">
                <a:ln>
                  <a:noFill/>
                </a:ln>
                <a:solidFill>
                  <a:srgbClr val="000000"/>
                </a:solidFill>
                <a:effectLst/>
                <a:uLnTx/>
                <a:uFillTx/>
                <a:latin typeface="Segoe UI" panose="020B0502040204020203" pitchFamily="34" charset="0"/>
                <a:cs typeface="Segoe UI" panose="020B0502040204020203" pitchFamily="34" charset="0"/>
              </a:rPr>
              <a:t>The drill through function in Power BI lets you select a value in a visual and drill through to a different page showing the details for the value you have selected</a:t>
            </a:r>
          </a:p>
          <a:p>
            <a:pPr marL="288925" marR="0" lvl="0" indent="-288925" algn="l" defTabSz="932742" rtl="0" eaLnBrk="1" fontAlgn="auto" latinLnBrk="0" hangingPunct="1">
              <a:lnSpc>
                <a:spcPct val="100000"/>
              </a:lnSpc>
              <a:spcBef>
                <a:spcPts val="300"/>
              </a:spcBef>
              <a:spcAft>
                <a:spcPts val="600"/>
              </a:spcAft>
              <a:buClrTx/>
              <a:buSzTx/>
              <a:buFont typeface="Wingdings" panose="05000000000000000000" pitchFamily="2" charset="2"/>
              <a:buChar char="q"/>
              <a:tabLst/>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True</a:t>
            </a:r>
          </a:p>
          <a:p>
            <a:pPr marL="288925" marR="0" lvl="0" indent="-288925" algn="l" defTabSz="932742" rtl="0" eaLnBrk="1" fontAlgn="auto" latinLnBrk="0" hangingPunct="1">
              <a:lnSpc>
                <a:spcPct val="100000"/>
              </a:lnSpc>
              <a:spcBef>
                <a:spcPts val="300"/>
              </a:spcBef>
              <a:spcAft>
                <a:spcPts val="600"/>
              </a:spcAft>
              <a:buClrTx/>
              <a:buSzTx/>
              <a:buFont typeface="Wingdings" panose="05000000000000000000" pitchFamily="2" charset="2"/>
              <a:buChar char="q"/>
              <a:tabLst/>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False</a:t>
            </a:r>
          </a:p>
        </p:txBody>
      </p:sp>
      <p:pic>
        <p:nvPicPr>
          <p:cNvPr id="8" name="Picture 7">
            <a:extLst>
              <a:ext uri="{FF2B5EF4-FFF2-40B4-BE49-F238E27FC236}">
                <a16:creationId xmlns:a16="http://schemas.microsoft.com/office/drawing/2014/main" id="{5D68269A-3785-44FA-9DD3-BDB323B4FEAD}"/>
              </a:ext>
            </a:extLst>
          </p:cNvPr>
          <p:cNvPicPr>
            <a:picLocks noChangeAspect="1"/>
          </p:cNvPicPr>
          <p:nvPr/>
        </p:nvPicPr>
        <p:blipFill>
          <a:blip r:embed="rId4"/>
          <a:stretch>
            <a:fillRect/>
          </a:stretch>
        </p:blipFill>
        <p:spPr>
          <a:xfrm>
            <a:off x="1145310" y="2354166"/>
            <a:ext cx="219475" cy="164606"/>
          </a:xfrm>
          <a:prstGeom prst="rect">
            <a:avLst/>
          </a:prstGeom>
        </p:spPr>
      </p:pic>
      <p:pic>
        <p:nvPicPr>
          <p:cNvPr id="9" name="Graphic 8" descr="Badge Question Mark with solid fill">
            <a:extLst>
              <a:ext uri="{FF2B5EF4-FFF2-40B4-BE49-F238E27FC236}">
                <a16:creationId xmlns:a16="http://schemas.microsoft.com/office/drawing/2014/main" id="{AFA78C18-7EDD-43E5-AB88-3196AE1A83F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2393" y="3549193"/>
            <a:ext cx="702232" cy="702232"/>
          </a:xfrm>
          <a:prstGeom prst="rect">
            <a:avLst/>
          </a:prstGeom>
        </p:spPr>
      </p:pic>
      <p:sp>
        <p:nvSpPr>
          <p:cNvPr id="10" name="Text Placeholder 7">
            <a:extLst>
              <a:ext uri="{FF2B5EF4-FFF2-40B4-BE49-F238E27FC236}">
                <a16:creationId xmlns:a16="http://schemas.microsoft.com/office/drawing/2014/main" id="{308ACE7B-1814-4002-9EC3-19B8E7620337}"/>
              </a:ext>
            </a:extLst>
          </p:cNvPr>
          <p:cNvSpPr txBox="1">
            <a:spLocks/>
          </p:cNvSpPr>
          <p:nvPr/>
        </p:nvSpPr>
        <p:spPr>
          <a:xfrm>
            <a:off x="1140693" y="3519059"/>
            <a:ext cx="7770283" cy="2563092"/>
          </a:xfrm>
          <a:prstGeom prst="rect">
            <a:avLst/>
          </a:prstGeom>
        </p:spPr>
        <p:txBody>
          <a:bodyPr vert="horz" wrap="square" lIns="0" tIns="0" rIns="0" bIns="0" rtlCol="0" anchor="ctr">
            <a:noAutofit/>
          </a:bodyPr>
          <a:lstStyle>
            <a:lvl1pPr marL="0" marR="0" indent="0" algn="l" defTabSz="914367" rtl="0" eaLnBrk="1" fontAlgn="auto" latinLnBrk="0" hangingPunct="1">
              <a:lnSpc>
                <a:spcPts val="1765"/>
              </a:lnSpc>
              <a:spcBef>
                <a:spcPts val="882"/>
              </a:spcBef>
              <a:spcAft>
                <a:spcPts val="40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40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bold"/>
                <a:ea typeface="+mn-ea"/>
                <a:cs typeface="+mn-cs"/>
              </a:rPr>
              <a:t>Which of the following is</a:t>
            </a:r>
            <a:r>
              <a:rPr kumimoji="0" lang="en-US" sz="1800" b="0" i="0" u="none" strike="noStrike" kern="1200" cap="none" spc="0" normalizeH="0" noProof="0" dirty="0">
                <a:ln>
                  <a:noFill/>
                </a:ln>
                <a:solidFill>
                  <a:srgbClr val="000000"/>
                </a:solidFill>
                <a:effectLst/>
                <a:uLnTx/>
                <a:uFillTx/>
                <a:latin typeface="Segoe UI Semibold"/>
                <a:ea typeface="+mn-ea"/>
                <a:cs typeface="+mn-cs"/>
              </a:rPr>
              <a:t> true</a:t>
            </a:r>
            <a:endParaRPr kumimoji="0" lang="en-US" sz="1800" b="0" i="0" u="none" strike="noStrike" kern="1200" cap="none" spc="0" normalizeH="0" baseline="0" noProof="0" dirty="0">
              <a:ln>
                <a:noFill/>
              </a:ln>
              <a:solidFill>
                <a:srgbClr val="000000"/>
              </a:solidFill>
              <a:effectLst/>
              <a:uLnTx/>
              <a:uFillTx/>
              <a:latin typeface="Segoe UI Semibold"/>
              <a:ea typeface="+mn-ea"/>
              <a:cs typeface="+mn-cs"/>
            </a:endParaRPr>
          </a:p>
          <a:p>
            <a:pPr marL="288925" lvl="0" indent="-288925" defTabSz="932742">
              <a:lnSpc>
                <a:spcPct val="100000"/>
              </a:lnSpc>
              <a:spcBef>
                <a:spcPts val="300"/>
              </a:spcBef>
              <a:spcAft>
                <a:spcPts val="600"/>
              </a:spcAft>
              <a:buSzTx/>
              <a:buFont typeface="Wingdings" panose="05000000000000000000" pitchFamily="2" charset="2"/>
              <a:buChar char="q"/>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With grouping in Power BI Desktop, you can group visuals together in your report, such as buttons, textboxes, shapes, images, and any visual you create, just like you group items in PowerPoint.</a:t>
            </a:r>
          </a:p>
          <a:p>
            <a:pPr marL="288925" indent="-288925" defTabSz="932742">
              <a:lnSpc>
                <a:spcPct val="100000"/>
              </a:lnSpc>
              <a:spcBef>
                <a:spcPts val="300"/>
              </a:spcBef>
              <a:spcAft>
                <a:spcPts val="600"/>
              </a:spcAft>
              <a:buSzTx/>
              <a:buFont typeface="Wingdings" panose="05000000000000000000" pitchFamily="2" charset="2"/>
              <a:buChar char="q"/>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Binning, also called discretization, is a technique for reducing the cardinality of continuous and discrete data.</a:t>
            </a:r>
            <a:endParaRPr lang="en-IN"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endParaRPr>
          </a:p>
          <a:p>
            <a:pPr marL="288925" lvl="0" indent="-288925" defTabSz="932742">
              <a:lnSpc>
                <a:spcPct val="100000"/>
              </a:lnSpc>
              <a:spcBef>
                <a:spcPts val="300"/>
              </a:spcBef>
              <a:spcAft>
                <a:spcPts val="600"/>
              </a:spcAft>
              <a:buSzTx/>
              <a:buFont typeface="Wingdings" panose="05000000000000000000" pitchFamily="2" charset="2"/>
              <a:buChar char="q"/>
              <a:defRPr/>
            </a:pPr>
            <a:r>
              <a:rPr lang="en-US" sz="1600" b="0" i="0" dirty="0">
                <a:solidFill>
                  <a:srgbClr val="171717"/>
                </a:solidFill>
                <a:effectLst/>
                <a:latin typeface="Segoe UI" panose="020B0502040204020203" pitchFamily="34" charset="0"/>
              </a:rPr>
              <a:t>You can set the bin size for numerical and time fields in </a:t>
            </a:r>
            <a:r>
              <a:rPr lang="en-US" sz="1600" i="0" dirty="0">
                <a:solidFill>
                  <a:srgbClr val="171717"/>
                </a:solidFill>
                <a:effectLst/>
                <a:latin typeface="Segoe UI" panose="020B0502040204020203" pitchFamily="34" charset="0"/>
              </a:rPr>
              <a:t>Power BI Desktop.</a:t>
            </a:r>
          </a:p>
          <a:p>
            <a:pPr marL="288925" lvl="0" indent="-288925" defTabSz="932742">
              <a:lnSpc>
                <a:spcPct val="100000"/>
              </a:lnSpc>
              <a:spcBef>
                <a:spcPts val="300"/>
              </a:spcBef>
              <a:spcAft>
                <a:spcPts val="600"/>
              </a:spcAft>
              <a:buSzTx/>
              <a:buFont typeface="Wingdings" panose="05000000000000000000" pitchFamily="2" charset="2"/>
              <a:buChar char="q"/>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You can set the bin size for text fields in Power BI Desktop.</a:t>
            </a:r>
          </a:p>
        </p:txBody>
      </p:sp>
      <p:pic>
        <p:nvPicPr>
          <p:cNvPr id="11" name="Picture 10">
            <a:extLst>
              <a:ext uri="{FF2B5EF4-FFF2-40B4-BE49-F238E27FC236}">
                <a16:creationId xmlns:a16="http://schemas.microsoft.com/office/drawing/2014/main" id="{A6E565A1-0597-4141-9570-91A8701CD5D3}"/>
              </a:ext>
            </a:extLst>
          </p:cNvPr>
          <p:cNvPicPr>
            <a:picLocks noChangeAspect="1"/>
          </p:cNvPicPr>
          <p:nvPr/>
        </p:nvPicPr>
        <p:blipFill>
          <a:blip r:embed="rId4"/>
          <a:stretch>
            <a:fillRect/>
          </a:stretch>
        </p:blipFill>
        <p:spPr>
          <a:xfrm>
            <a:off x="1140695" y="4058286"/>
            <a:ext cx="219475" cy="164606"/>
          </a:xfrm>
          <a:prstGeom prst="rect">
            <a:avLst/>
          </a:prstGeom>
        </p:spPr>
      </p:pic>
      <p:pic>
        <p:nvPicPr>
          <p:cNvPr id="12" name="Picture 11">
            <a:extLst>
              <a:ext uri="{FF2B5EF4-FFF2-40B4-BE49-F238E27FC236}">
                <a16:creationId xmlns:a16="http://schemas.microsoft.com/office/drawing/2014/main" id="{EA9BCCA6-610B-4C87-873D-6E0DCFED6E94}"/>
              </a:ext>
            </a:extLst>
          </p:cNvPr>
          <p:cNvPicPr>
            <a:picLocks noChangeAspect="1"/>
          </p:cNvPicPr>
          <p:nvPr/>
        </p:nvPicPr>
        <p:blipFill>
          <a:blip r:embed="rId4"/>
          <a:stretch>
            <a:fillRect/>
          </a:stretch>
        </p:blipFill>
        <p:spPr>
          <a:xfrm>
            <a:off x="1154551" y="4829515"/>
            <a:ext cx="219475" cy="164606"/>
          </a:xfrm>
          <a:prstGeom prst="rect">
            <a:avLst/>
          </a:prstGeom>
        </p:spPr>
      </p:pic>
      <p:pic>
        <p:nvPicPr>
          <p:cNvPr id="13" name="Picture 12">
            <a:extLst>
              <a:ext uri="{FF2B5EF4-FFF2-40B4-BE49-F238E27FC236}">
                <a16:creationId xmlns:a16="http://schemas.microsoft.com/office/drawing/2014/main" id="{A75EFBFE-FBEB-4C65-A48D-E3E1E1B4F7AD}"/>
              </a:ext>
            </a:extLst>
          </p:cNvPr>
          <p:cNvPicPr>
            <a:picLocks noChangeAspect="1"/>
          </p:cNvPicPr>
          <p:nvPr/>
        </p:nvPicPr>
        <p:blipFill>
          <a:blip r:embed="rId4"/>
          <a:stretch>
            <a:fillRect/>
          </a:stretch>
        </p:blipFill>
        <p:spPr>
          <a:xfrm>
            <a:off x="1149936" y="5379081"/>
            <a:ext cx="219475" cy="164606"/>
          </a:xfrm>
          <a:prstGeom prst="rect">
            <a:avLst/>
          </a:prstGeom>
        </p:spPr>
      </p:pic>
    </p:spTree>
    <p:extLst>
      <p:ext uri="{BB962C8B-B14F-4D97-AF65-F5344CB8AC3E}">
        <p14:creationId xmlns:p14="http://schemas.microsoft.com/office/powerpoint/2010/main" val="2582945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3333FF"/>
        </a:solidFill>
        <a:effectLst/>
      </p:bgPr>
    </p:bg>
    <p:spTree>
      <p:nvGrpSpPr>
        <p:cNvPr id="1" name=""/>
        <p:cNvGrpSpPr/>
        <p:nvPr/>
      </p:nvGrpSpPr>
      <p:grpSpPr>
        <a:xfrm>
          <a:off x="0" y="0"/>
          <a:ext cx="0" cy="0"/>
          <a:chOff x="0" y="0"/>
          <a:chExt cx="0" cy="0"/>
        </a:xfrm>
      </p:grpSpPr>
      <p:sp>
        <p:nvSpPr>
          <p:cNvPr id="10242" name="Rectangle 5"/>
          <p:cNvSpPr txBox="1">
            <a:spLocks noChangeArrowheads="1"/>
          </p:cNvSpPr>
          <p:nvPr/>
        </p:nvSpPr>
        <p:spPr bwMode="gray">
          <a:xfrm>
            <a:off x="0" y="2736164"/>
            <a:ext cx="9144000" cy="580072"/>
          </a:xfrm>
          <a:prstGeom prst="rect">
            <a:avLst/>
          </a:prstGeom>
          <a:noFill/>
          <a:ln w="9525">
            <a:noFill/>
            <a:miter lim="800000"/>
            <a:headEnd/>
            <a:tailEnd/>
          </a:ln>
        </p:spPr>
        <p:txBody>
          <a:bodyPr lIns="0" rIns="0" anchor="ctr"/>
          <a:lstStyle/>
          <a:p>
            <a:pPr algn="ctr" defTabSz="914400" eaLnBrk="0" hangingPunct="0">
              <a:lnSpc>
                <a:spcPct val="95000"/>
              </a:lnSpc>
            </a:pPr>
            <a:r>
              <a:rPr lang="en-US" sz="6000" b="1">
                <a:solidFill>
                  <a:schemeClr val="tx2"/>
                </a:solidFill>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Content Placeholder 1"/>
          <p:cNvSpPr>
            <a:spLocks noGrp="1"/>
          </p:cNvSpPr>
          <p:nvPr>
            <p:ph idx="1"/>
          </p:nvPr>
        </p:nvSpPr>
        <p:spPr bwMode="auto">
          <a:xfrm>
            <a:off x="457200" y="1022033"/>
            <a:ext cx="8324850" cy="4899925"/>
          </a:xfrm>
          <a:noFill/>
          <a:ln>
            <a:miter lim="800000"/>
            <a:headEnd/>
            <a:tailEnd/>
          </a:ln>
        </p:spPr>
        <p:txBody>
          <a:bodyPr vert="horz" wrap="square" lIns="91440" tIns="45720" rIns="91440" bIns="45720" numCol="1" anchor="t" anchorCtr="0" compatLnSpc="1">
            <a:prstTxWarp prst="textNoShape">
              <a:avLst/>
            </a:prstTxWarp>
          </a:bodyPr>
          <a:lstStyle/>
          <a:p>
            <a:pPr>
              <a:lnSpc>
                <a:spcPct val="200000"/>
              </a:lnSpc>
            </a:pPr>
            <a:r>
              <a:rPr lang="en-US" dirty="0">
                <a:latin typeface="Arial" charset="0"/>
                <a:ea typeface="ＭＳ Ｐゴシック" pitchFamily="34" charset="-128"/>
              </a:rPr>
              <a:t>In this, we will cover</a:t>
            </a:r>
          </a:p>
          <a:p>
            <a:pPr lvl="1">
              <a:lnSpc>
                <a:spcPct val="150000"/>
              </a:lnSpc>
              <a:buFont typeface="Wingdings" panose="05000000000000000000" pitchFamily="2" charset="2"/>
              <a:buChar char="Ø"/>
            </a:pPr>
            <a:r>
              <a:rPr lang="en-US" dirty="0"/>
              <a:t>Fuzzy Logic</a:t>
            </a:r>
          </a:p>
          <a:p>
            <a:pPr lvl="1">
              <a:lnSpc>
                <a:spcPct val="150000"/>
              </a:lnSpc>
              <a:buFont typeface="Wingdings" panose="05000000000000000000" pitchFamily="2" charset="2"/>
              <a:buChar char="Ø"/>
            </a:pPr>
            <a:r>
              <a:rPr lang="en-US" dirty="0"/>
              <a:t>Importing from Excel Report in Pivot format</a:t>
            </a:r>
          </a:p>
          <a:p>
            <a:pPr lvl="1">
              <a:lnSpc>
                <a:spcPct val="150000"/>
              </a:lnSpc>
              <a:buFont typeface="Wingdings" panose="05000000000000000000" pitchFamily="2" charset="2"/>
              <a:buChar char="Ø"/>
            </a:pPr>
            <a:r>
              <a:rPr lang="en-US" dirty="0"/>
              <a:t>Grouping and Binning</a:t>
            </a:r>
          </a:p>
          <a:p>
            <a:pPr lvl="1">
              <a:lnSpc>
                <a:spcPct val="150000"/>
              </a:lnSpc>
              <a:buFont typeface="Wingdings" panose="05000000000000000000" pitchFamily="2" charset="2"/>
              <a:buChar char="Ø"/>
            </a:pPr>
            <a:r>
              <a:rPr lang="en-US" dirty="0"/>
              <a:t>Drillthrough</a:t>
            </a:r>
          </a:p>
          <a:p>
            <a:pPr lvl="2">
              <a:lnSpc>
                <a:spcPct val="150000"/>
              </a:lnSpc>
              <a:buFont typeface="Wingdings" panose="05000000000000000000" pitchFamily="2" charset="2"/>
              <a:buChar char="v"/>
            </a:pPr>
            <a:r>
              <a:rPr lang="en-US" sz="1600" dirty="0"/>
              <a:t>Page drillthrough</a:t>
            </a:r>
          </a:p>
          <a:p>
            <a:pPr lvl="1">
              <a:lnSpc>
                <a:spcPct val="150000"/>
              </a:lnSpc>
              <a:buFont typeface="Wingdings" panose="05000000000000000000" pitchFamily="2" charset="2"/>
              <a:buChar char="Ø"/>
            </a:pPr>
            <a:r>
              <a:rPr lang="en-US" dirty="0"/>
              <a:t>Row Level Security</a:t>
            </a:r>
          </a:p>
        </p:txBody>
      </p:sp>
      <p:sp>
        <p:nvSpPr>
          <p:cNvPr id="5123" name="Title 2"/>
          <p:cNvSpPr>
            <a:spLocks noGrp="1"/>
          </p:cNvSpPr>
          <p:nvPr>
            <p:ph type="title"/>
          </p:nvPr>
        </p:nvSpPr>
        <p:spPr bwMode="auto">
          <a:xfrm>
            <a:off x="301630" y="248603"/>
            <a:ext cx="8537575" cy="544777"/>
          </a:xfrm>
          <a:noFill/>
          <a:ln>
            <a:miter lim="800000"/>
            <a:headEnd/>
            <a:tailEnd/>
          </a:ln>
        </p:spPr>
        <p:txBody>
          <a:bodyPr vert="horz" wrap="square" lIns="91440" tIns="45720" rIns="91440" bIns="45720" numCol="1" anchor="t" anchorCtr="0" compatLnSpc="1">
            <a:prstTxWarp prst="textNoShape">
              <a:avLst/>
            </a:prstTxWarp>
          </a:bodyPr>
          <a:lstStyle/>
          <a:p>
            <a:r>
              <a:rPr lang="en-US">
                <a:latin typeface="Arial" charset="0"/>
                <a:ea typeface="ＭＳ Ｐゴシック" pitchFamily="34" charset="-128"/>
              </a:rPr>
              <a:t>Power-BI Intermediate | Advanced</a:t>
            </a:r>
            <a:endParaRPr lang="en-US" dirty="0">
              <a:latin typeface="Arial" charset="0"/>
              <a:ea typeface="ＭＳ Ｐゴシック" pitchFamily="34" charset="-128"/>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A9826E-8BC5-414E-80EE-A1811B30C17E}"/>
              </a:ext>
            </a:extLst>
          </p:cNvPr>
          <p:cNvSpPr>
            <a:spLocks noGrp="1"/>
          </p:cNvSpPr>
          <p:nvPr>
            <p:ph type="title"/>
          </p:nvPr>
        </p:nvSpPr>
        <p:spPr/>
        <p:txBody>
          <a:bodyPr/>
          <a:lstStyle/>
          <a:p>
            <a:r>
              <a:rPr lang="en-IN" dirty="0"/>
              <a:t>Fuzzy Matching</a:t>
            </a:r>
          </a:p>
        </p:txBody>
      </p:sp>
      <p:sp>
        <p:nvSpPr>
          <p:cNvPr id="4" name="Rectangle 3">
            <a:extLst>
              <a:ext uri="{FF2B5EF4-FFF2-40B4-BE49-F238E27FC236}">
                <a16:creationId xmlns:a16="http://schemas.microsoft.com/office/drawing/2014/main" id="{F2ACA150-1A84-434C-822B-FE1C4669A7CB}"/>
              </a:ext>
            </a:extLst>
          </p:cNvPr>
          <p:cNvSpPr/>
          <p:nvPr/>
        </p:nvSpPr>
        <p:spPr>
          <a:xfrm>
            <a:off x="748142" y="4422707"/>
            <a:ext cx="1874983" cy="618836"/>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2000" dirty="0">
                <a:latin typeface="Arial" panose="020B0604020202020204" pitchFamily="34" charset="0"/>
                <a:cs typeface="Arial" panose="020B0604020202020204" pitchFamily="34" charset="0"/>
              </a:rPr>
              <a:t>Ice lolly</a:t>
            </a:r>
          </a:p>
        </p:txBody>
      </p:sp>
      <p:sp>
        <p:nvSpPr>
          <p:cNvPr id="5" name="Rectangle 4">
            <a:extLst>
              <a:ext uri="{FF2B5EF4-FFF2-40B4-BE49-F238E27FC236}">
                <a16:creationId xmlns:a16="http://schemas.microsoft.com/office/drawing/2014/main" id="{D0C15BC5-93B2-4CEB-A220-7AAE5CF6029A}"/>
              </a:ext>
            </a:extLst>
          </p:cNvPr>
          <p:cNvSpPr/>
          <p:nvPr/>
        </p:nvSpPr>
        <p:spPr>
          <a:xfrm>
            <a:off x="748143" y="2818302"/>
            <a:ext cx="1874983" cy="618836"/>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2000" dirty="0">
                <a:latin typeface="Arial" panose="020B0604020202020204" pitchFamily="34" charset="0"/>
                <a:cs typeface="Arial" panose="020B0604020202020204" pitchFamily="34" charset="0"/>
              </a:rPr>
              <a:t>Ice creme</a:t>
            </a:r>
          </a:p>
        </p:txBody>
      </p:sp>
      <p:sp>
        <p:nvSpPr>
          <p:cNvPr id="6" name="Rectangle 5">
            <a:extLst>
              <a:ext uri="{FF2B5EF4-FFF2-40B4-BE49-F238E27FC236}">
                <a16:creationId xmlns:a16="http://schemas.microsoft.com/office/drawing/2014/main" id="{DB886B06-9CA3-4676-A0E8-057D34AA53B8}"/>
              </a:ext>
            </a:extLst>
          </p:cNvPr>
          <p:cNvSpPr/>
          <p:nvPr/>
        </p:nvSpPr>
        <p:spPr>
          <a:xfrm>
            <a:off x="748143" y="3634359"/>
            <a:ext cx="1874983" cy="618836"/>
          </a:xfrm>
          <a:prstGeom prst="rect">
            <a:avLst/>
          </a:prstGeom>
          <a:solidFill>
            <a:srgbClr val="E83618"/>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2000" dirty="0">
                <a:latin typeface="Arial" panose="020B0604020202020204" pitchFamily="34" charset="0"/>
                <a:cs typeface="Arial" panose="020B0604020202020204" pitchFamily="34" charset="0"/>
              </a:rPr>
              <a:t>frozen yogurt</a:t>
            </a:r>
          </a:p>
        </p:txBody>
      </p:sp>
      <p:sp>
        <p:nvSpPr>
          <p:cNvPr id="7" name="Arrow: Right 6">
            <a:extLst>
              <a:ext uri="{FF2B5EF4-FFF2-40B4-BE49-F238E27FC236}">
                <a16:creationId xmlns:a16="http://schemas.microsoft.com/office/drawing/2014/main" id="{6E63678F-6F1F-4D03-B297-251F8496FE9D}"/>
              </a:ext>
            </a:extLst>
          </p:cNvPr>
          <p:cNvSpPr/>
          <p:nvPr/>
        </p:nvSpPr>
        <p:spPr>
          <a:xfrm>
            <a:off x="2992582" y="2715489"/>
            <a:ext cx="2540000" cy="1724892"/>
          </a:xfrm>
          <a:prstGeom prst="rightArrow">
            <a:avLst/>
          </a:prstGeom>
          <a:solidFill>
            <a:schemeClr val="bg2">
              <a:lumMod val="1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90F4D2DC-BC61-4432-BA21-7FF15B3F39D5}"/>
              </a:ext>
            </a:extLst>
          </p:cNvPr>
          <p:cNvSpPr/>
          <p:nvPr/>
        </p:nvSpPr>
        <p:spPr>
          <a:xfrm>
            <a:off x="6331527" y="3268517"/>
            <a:ext cx="1874983" cy="618836"/>
          </a:xfrm>
          <a:prstGeom prst="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2000" dirty="0">
                <a:latin typeface="Arial" panose="020B0604020202020204" pitchFamily="34" charset="0"/>
                <a:cs typeface="Arial" panose="020B0604020202020204" pitchFamily="34" charset="0"/>
              </a:rPr>
              <a:t>Ice cream</a:t>
            </a:r>
          </a:p>
        </p:txBody>
      </p:sp>
      <p:sp>
        <p:nvSpPr>
          <p:cNvPr id="12" name="Rectangle 11">
            <a:extLst>
              <a:ext uri="{FF2B5EF4-FFF2-40B4-BE49-F238E27FC236}">
                <a16:creationId xmlns:a16="http://schemas.microsoft.com/office/drawing/2014/main" id="{4F3A153B-33F2-42EC-9146-84FFC92BBF48}"/>
              </a:ext>
            </a:extLst>
          </p:cNvPr>
          <p:cNvSpPr/>
          <p:nvPr/>
        </p:nvSpPr>
        <p:spPr>
          <a:xfrm>
            <a:off x="748143" y="2002245"/>
            <a:ext cx="1874983" cy="618836"/>
          </a:xfrm>
          <a:prstGeom prst="rect">
            <a:avLst/>
          </a:prstGeom>
          <a:solidFill>
            <a:srgbClr val="C65AAF"/>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2000" dirty="0">
                <a:latin typeface="Arial" panose="020B0604020202020204" pitchFamily="34" charset="0"/>
                <a:cs typeface="Arial" panose="020B0604020202020204" pitchFamily="34" charset="0"/>
              </a:rPr>
              <a:t>Ice cream</a:t>
            </a:r>
          </a:p>
        </p:txBody>
      </p:sp>
      <p:pic>
        <p:nvPicPr>
          <p:cNvPr id="13" name="Picture 12">
            <a:extLst>
              <a:ext uri="{FF2B5EF4-FFF2-40B4-BE49-F238E27FC236}">
                <a16:creationId xmlns:a16="http://schemas.microsoft.com/office/drawing/2014/main" id="{66AE63F4-5F66-42BF-AF1E-E3EF44D2508C}"/>
              </a:ext>
            </a:extLst>
          </p:cNvPr>
          <p:cNvPicPr>
            <a:picLocks noChangeAspect="1"/>
          </p:cNvPicPr>
          <p:nvPr/>
        </p:nvPicPr>
        <p:blipFill>
          <a:blip r:embed="rId2"/>
          <a:stretch>
            <a:fillRect/>
          </a:stretch>
        </p:blipFill>
        <p:spPr>
          <a:xfrm>
            <a:off x="4198379" y="3184043"/>
            <a:ext cx="796678" cy="796678"/>
          </a:xfrm>
          <a:prstGeom prst="rect">
            <a:avLst/>
          </a:prstGeom>
        </p:spPr>
      </p:pic>
      <p:sp>
        <p:nvSpPr>
          <p:cNvPr id="14" name="Rectangle: Rounded Corners 13">
            <a:extLst>
              <a:ext uri="{FF2B5EF4-FFF2-40B4-BE49-F238E27FC236}">
                <a16:creationId xmlns:a16="http://schemas.microsoft.com/office/drawing/2014/main" id="{CD2608C3-46A9-4C84-BA9B-45836A0D48F3}"/>
              </a:ext>
            </a:extLst>
          </p:cNvPr>
          <p:cNvSpPr/>
          <p:nvPr/>
        </p:nvSpPr>
        <p:spPr>
          <a:xfrm>
            <a:off x="172991" y="1145309"/>
            <a:ext cx="8798020" cy="633641"/>
          </a:xfrm>
          <a:prstGeom prst="round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In short, Fuzzy Matching is an algorithm for approximate string matching</a:t>
            </a:r>
            <a:endParaRPr lang="en-IN" sz="2000" dirty="0">
              <a:latin typeface="Arial" panose="020B0604020202020204" pitchFamily="34" charset="0"/>
              <a:cs typeface="Arial" panose="020B0604020202020204" pitchFamily="34" charset="0"/>
            </a:endParaRPr>
          </a:p>
        </p:txBody>
      </p:sp>
      <p:sp>
        <p:nvSpPr>
          <p:cNvPr id="16" name="Rectangle: Rounded Corners 15">
            <a:extLst>
              <a:ext uri="{FF2B5EF4-FFF2-40B4-BE49-F238E27FC236}">
                <a16:creationId xmlns:a16="http://schemas.microsoft.com/office/drawing/2014/main" id="{FDCCECE0-F67B-4EF1-A58C-467276067FFC}"/>
              </a:ext>
            </a:extLst>
          </p:cNvPr>
          <p:cNvSpPr/>
          <p:nvPr/>
        </p:nvSpPr>
        <p:spPr>
          <a:xfrm>
            <a:off x="222427" y="5238764"/>
            <a:ext cx="8798020" cy="1142031"/>
          </a:xfrm>
          <a:prstGeom prst="roundRect">
            <a:avLst/>
          </a:prstGeom>
          <a:solidFill>
            <a:srgbClr val="0070C0"/>
          </a:solidFill>
        </p:spPr>
        <p:style>
          <a:lnRef idx="1">
            <a:schemeClr val="accent1"/>
          </a:lnRef>
          <a:fillRef idx="3">
            <a:schemeClr val="accent1"/>
          </a:fillRef>
          <a:effectRef idx="2">
            <a:schemeClr val="accent1"/>
          </a:effectRef>
          <a:fontRef idx="minor">
            <a:schemeClr val="lt1"/>
          </a:fontRef>
        </p:style>
        <p:txBody>
          <a:bodyPr rtlCol="0" anchor="ctr"/>
          <a:lstStyle/>
          <a:p>
            <a:pPr algn="just"/>
            <a:r>
              <a:rPr lang="en-US" sz="2000" dirty="0">
                <a:latin typeface="Arial" panose="020B0604020202020204" pitchFamily="34" charset="0"/>
                <a:cs typeface="Arial" panose="020B0604020202020204" pitchFamily="34" charset="0"/>
              </a:rPr>
              <a:t>Earlier Power BI only gave us the option (natively) to do Merge / JOIN operations where we can only do exact matches. With Fuzzy Matching, we can do now “close” or “approximate” matches.</a:t>
            </a: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36310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Demo: Fuzzy Matching</a:t>
            </a:r>
          </a:p>
        </p:txBody>
      </p:sp>
      <p:sp>
        <p:nvSpPr>
          <p:cNvPr id="4" name="Rounded Rectangle 3"/>
          <p:cNvSpPr/>
          <p:nvPr/>
        </p:nvSpPr>
        <p:spPr>
          <a:xfrm>
            <a:off x="350729" y="1152395"/>
            <a:ext cx="8342334" cy="5228400"/>
          </a:xfrm>
          <a:prstGeom prst="roundRect">
            <a:avLst/>
          </a:prstGeom>
          <a:solidFill>
            <a:schemeClr val="bg1"/>
          </a:solidFill>
          <a:ln>
            <a:solidFill>
              <a:schemeClr val="bg2">
                <a:lumMod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lvl="0"/>
            <a:endParaRPr lang="en-US" dirty="0">
              <a:solidFill>
                <a:schemeClr val="bg2">
                  <a:lumMod val="10000"/>
                </a:schemeClr>
              </a:solidFill>
            </a:endParaRPr>
          </a:p>
        </p:txBody>
      </p:sp>
      <p:sp>
        <p:nvSpPr>
          <p:cNvPr id="5" name="TextBox 4"/>
          <p:cNvSpPr txBox="1"/>
          <p:nvPr/>
        </p:nvSpPr>
        <p:spPr>
          <a:xfrm>
            <a:off x="801665" y="1231568"/>
            <a:ext cx="7014576" cy="2949525"/>
          </a:xfrm>
          <a:prstGeom prst="rect">
            <a:avLst/>
          </a:prstGeom>
          <a:noFill/>
        </p:spPr>
        <p:txBody>
          <a:bodyPr wrap="square" rtlCol="0">
            <a:spAutoFit/>
          </a:bodyPr>
          <a:lstStyle/>
          <a:p>
            <a:pPr marL="342900" indent="-342900">
              <a:lnSpc>
                <a:spcPct val="150000"/>
              </a:lnSpc>
              <a:buFont typeface="+mj-lt"/>
              <a:buAutoNum type="arabicPeriod"/>
            </a:pPr>
            <a:r>
              <a:rPr lang="en-US" dirty="0">
                <a:solidFill>
                  <a:schemeClr val="bg2">
                    <a:lumMod val="10000"/>
                  </a:schemeClr>
                </a:solidFill>
              </a:rPr>
              <a:t>Use Fuzzy Logic to find matching names and display category</a:t>
            </a:r>
          </a:p>
          <a:p>
            <a:pPr marL="342900" indent="-342900">
              <a:lnSpc>
                <a:spcPct val="150000"/>
              </a:lnSpc>
              <a:buFont typeface="+mj-lt"/>
              <a:buAutoNum type="arabicPeriod"/>
            </a:pPr>
            <a:endParaRPr lang="en-US" dirty="0">
              <a:solidFill>
                <a:schemeClr val="bg2">
                  <a:lumMod val="10000"/>
                </a:schemeClr>
              </a:solidFill>
            </a:endParaRPr>
          </a:p>
          <a:p>
            <a:pPr marL="342900" indent="-342900">
              <a:lnSpc>
                <a:spcPct val="150000"/>
              </a:lnSpc>
              <a:buFont typeface="+mj-lt"/>
              <a:buAutoNum type="arabicPeriod"/>
            </a:pPr>
            <a:endParaRPr lang="en-US" dirty="0">
              <a:solidFill>
                <a:schemeClr val="bg2">
                  <a:lumMod val="10000"/>
                </a:schemeClr>
              </a:solidFill>
            </a:endParaRPr>
          </a:p>
          <a:p>
            <a:pPr marL="342900" indent="-342900">
              <a:lnSpc>
                <a:spcPct val="150000"/>
              </a:lnSpc>
              <a:buFont typeface="+mj-lt"/>
              <a:buAutoNum type="arabicPeriod"/>
            </a:pPr>
            <a:endParaRPr lang="en-US" dirty="0">
              <a:solidFill>
                <a:schemeClr val="bg2">
                  <a:lumMod val="10000"/>
                </a:schemeClr>
              </a:solidFill>
            </a:endParaRPr>
          </a:p>
          <a:p>
            <a:pPr marL="342900" indent="-342900">
              <a:lnSpc>
                <a:spcPct val="150000"/>
              </a:lnSpc>
              <a:buFont typeface="+mj-lt"/>
              <a:buAutoNum type="arabicPeriod"/>
            </a:pPr>
            <a:endParaRPr lang="en-US" dirty="0">
              <a:solidFill>
                <a:schemeClr val="bg2">
                  <a:lumMod val="10000"/>
                </a:schemeClr>
              </a:solidFill>
            </a:endParaRPr>
          </a:p>
          <a:p>
            <a:pPr marL="342900" indent="-342900">
              <a:lnSpc>
                <a:spcPct val="150000"/>
              </a:lnSpc>
              <a:buFont typeface="+mj-lt"/>
              <a:buAutoNum type="arabicPeriod"/>
            </a:pPr>
            <a:endParaRPr lang="en-US" dirty="0">
              <a:solidFill>
                <a:schemeClr val="bg2">
                  <a:lumMod val="10000"/>
                </a:schemeClr>
              </a:solidFill>
            </a:endParaRPr>
          </a:p>
          <a:p>
            <a:pPr marL="342900" lvl="0" indent="-342900">
              <a:lnSpc>
                <a:spcPct val="150000"/>
              </a:lnSpc>
              <a:buFont typeface="+mj-lt"/>
              <a:buAutoNum type="arabicPeriod"/>
            </a:pPr>
            <a:endParaRPr lang="en-US" dirty="0">
              <a:solidFill>
                <a:schemeClr val="bg2">
                  <a:lumMod val="10000"/>
                </a:schemeClr>
              </a:solidFill>
            </a:endParaRPr>
          </a:p>
        </p:txBody>
      </p:sp>
      <p:sp>
        <p:nvSpPr>
          <p:cNvPr id="11" name="Plus Sign 10">
            <a:extLst>
              <a:ext uri="{FF2B5EF4-FFF2-40B4-BE49-F238E27FC236}">
                <a16:creationId xmlns:a16="http://schemas.microsoft.com/office/drawing/2014/main" id="{58B2AFA2-8BAA-479C-8774-41044651965D}"/>
              </a:ext>
            </a:extLst>
          </p:cNvPr>
          <p:cNvSpPr/>
          <p:nvPr/>
        </p:nvSpPr>
        <p:spPr>
          <a:xfrm>
            <a:off x="4177096" y="1932629"/>
            <a:ext cx="723204" cy="773470"/>
          </a:xfrm>
          <a:prstGeom prst="mathPlus">
            <a:avLst/>
          </a:prstGeom>
          <a:solidFill>
            <a:srgbClr val="3333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033F9686-9302-4F3A-8539-8E1AC568424A}"/>
              </a:ext>
            </a:extLst>
          </p:cNvPr>
          <p:cNvSpPr/>
          <p:nvPr/>
        </p:nvSpPr>
        <p:spPr>
          <a:xfrm>
            <a:off x="3985900" y="2893349"/>
            <a:ext cx="914400" cy="673291"/>
          </a:xfrm>
          <a:prstGeom prst="downArrow">
            <a:avLst/>
          </a:prstGeom>
          <a:solidFill>
            <a:srgbClr val="3333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AB8D974-AE8C-455B-94F9-68E1E89CC5B3}"/>
              </a:ext>
            </a:extLst>
          </p:cNvPr>
          <p:cNvPicPr>
            <a:picLocks noChangeAspect="1"/>
          </p:cNvPicPr>
          <p:nvPr/>
        </p:nvPicPr>
        <p:blipFill>
          <a:blip r:embed="rId3"/>
          <a:stretch>
            <a:fillRect/>
          </a:stretch>
        </p:blipFill>
        <p:spPr>
          <a:xfrm>
            <a:off x="3042165" y="3713795"/>
            <a:ext cx="2724150" cy="2667000"/>
          </a:xfrm>
          <a:prstGeom prst="rect">
            <a:avLst/>
          </a:prstGeom>
        </p:spPr>
      </p:pic>
      <p:graphicFrame>
        <p:nvGraphicFramePr>
          <p:cNvPr id="10" name="Table 9">
            <a:extLst>
              <a:ext uri="{FF2B5EF4-FFF2-40B4-BE49-F238E27FC236}">
                <a16:creationId xmlns:a16="http://schemas.microsoft.com/office/drawing/2014/main" id="{BD682C26-0B58-4998-9239-779308D32EC6}"/>
              </a:ext>
            </a:extLst>
          </p:cNvPr>
          <p:cNvGraphicFramePr>
            <a:graphicFrameLocks noGrp="1"/>
          </p:cNvGraphicFramePr>
          <p:nvPr>
            <p:extLst>
              <p:ext uri="{D42A27DB-BD31-4B8C-83A1-F6EECF244321}">
                <p14:modId xmlns:p14="http://schemas.microsoft.com/office/powerpoint/2010/main" val="1364323916"/>
              </p:ext>
            </p:extLst>
          </p:nvPr>
        </p:nvGraphicFramePr>
        <p:xfrm>
          <a:off x="5883970" y="2042640"/>
          <a:ext cx="2599629" cy="1783080"/>
        </p:xfrm>
        <a:graphic>
          <a:graphicData uri="http://schemas.openxmlformats.org/drawingml/2006/table">
            <a:tbl>
              <a:tblPr/>
              <a:tblGrid>
                <a:gridCol w="1235626">
                  <a:extLst>
                    <a:ext uri="{9D8B030D-6E8A-4147-A177-3AD203B41FA5}">
                      <a16:colId xmlns:a16="http://schemas.microsoft.com/office/drawing/2014/main" val="870317026"/>
                    </a:ext>
                  </a:extLst>
                </a:gridCol>
                <a:gridCol w="1364003">
                  <a:extLst>
                    <a:ext uri="{9D8B030D-6E8A-4147-A177-3AD203B41FA5}">
                      <a16:colId xmlns:a16="http://schemas.microsoft.com/office/drawing/2014/main" val="1232112527"/>
                    </a:ext>
                  </a:extLst>
                </a:gridCol>
              </a:tblGrid>
              <a:tr h="190500">
                <a:tc>
                  <a:txBody>
                    <a:bodyPr/>
                    <a:lstStyle/>
                    <a:p>
                      <a:pPr algn="l" fontAlgn="ctr"/>
                      <a:r>
                        <a:rPr lang="en-US" sz="1400" b="0" i="0" u="none" strike="noStrike">
                          <a:solidFill>
                            <a:srgbClr val="000000"/>
                          </a:solidFill>
                          <a:effectLst/>
                          <a:latin typeface="Calibri" panose="020F0502020204030204" pitchFamily="34" charset="0"/>
                        </a:rPr>
                        <a:t>Item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US" sz="1400" b="0" i="0" u="none" strike="noStrike">
                          <a:solidFill>
                            <a:srgbClr val="000000"/>
                          </a:solidFill>
                          <a:effectLst/>
                          <a:latin typeface="Calibri" panose="020F0502020204030204" pitchFamily="34" charset="0"/>
                        </a:rPr>
                        <a:t>Category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032355500"/>
                  </a:ext>
                </a:extLst>
              </a:tr>
              <a:tr h="190500">
                <a:tc>
                  <a:txBody>
                    <a:bodyPr/>
                    <a:lstStyle/>
                    <a:p>
                      <a:pPr algn="l" fontAlgn="ctr"/>
                      <a:r>
                        <a:rPr lang="en-US" sz="1400" b="0" i="0" u="none" strike="noStrike">
                          <a:solidFill>
                            <a:srgbClr val="000000"/>
                          </a:solidFill>
                          <a:effectLst/>
                          <a:latin typeface="Calibri" panose="020F0502020204030204" pitchFamily="34" charset="0"/>
                        </a:rPr>
                        <a:t>Ice Cream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400" b="0" i="0" u="none" strike="noStrike">
                          <a:solidFill>
                            <a:srgbClr val="000000"/>
                          </a:solidFill>
                          <a:effectLst/>
                          <a:latin typeface="Calibri" panose="020F0502020204030204" pitchFamily="34" charset="0"/>
                        </a:rPr>
                        <a:t>Frozen Desert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13970703"/>
                  </a:ext>
                </a:extLst>
              </a:tr>
              <a:tr h="190500">
                <a:tc>
                  <a:txBody>
                    <a:bodyPr/>
                    <a:lstStyle/>
                    <a:p>
                      <a:pPr algn="l" fontAlgn="ctr"/>
                      <a:r>
                        <a:rPr lang="en-US" sz="1400" b="0" i="0" u="none" strike="noStrike">
                          <a:solidFill>
                            <a:srgbClr val="000000"/>
                          </a:solidFill>
                          <a:effectLst/>
                          <a:latin typeface="Calibri" panose="020F0502020204030204" pitchFamily="34" charset="0"/>
                        </a:rPr>
                        <a:t>Medicines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400" b="0" i="0" u="none" strike="noStrike">
                          <a:solidFill>
                            <a:srgbClr val="000000"/>
                          </a:solidFill>
                          <a:effectLst/>
                          <a:latin typeface="Calibri" panose="020F0502020204030204" pitchFamily="34" charset="0"/>
                        </a:rPr>
                        <a:t>Medication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36539997"/>
                  </a:ext>
                </a:extLst>
              </a:tr>
              <a:tr h="190500">
                <a:tc>
                  <a:txBody>
                    <a:bodyPr/>
                    <a:lstStyle/>
                    <a:p>
                      <a:pPr algn="l" fontAlgn="ctr"/>
                      <a:r>
                        <a:rPr lang="en-US" sz="1400" b="0" i="0" u="none" strike="noStrike">
                          <a:solidFill>
                            <a:srgbClr val="000000"/>
                          </a:solidFill>
                          <a:effectLst/>
                          <a:latin typeface="Calibri" panose="020F0502020204030204" pitchFamily="34" charset="0"/>
                        </a:rPr>
                        <a:t>Groceries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400" b="0" i="0" u="none" strike="noStrike">
                          <a:solidFill>
                            <a:srgbClr val="000000"/>
                          </a:solidFill>
                          <a:effectLst/>
                          <a:latin typeface="Calibri" panose="020F0502020204030204" pitchFamily="34" charset="0"/>
                        </a:rPr>
                        <a:t>Household Items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0495147"/>
                  </a:ext>
                </a:extLst>
              </a:tr>
              <a:tr h="190500">
                <a:tc>
                  <a:txBody>
                    <a:bodyPr/>
                    <a:lstStyle/>
                    <a:p>
                      <a:pPr algn="l" fontAlgn="ctr"/>
                      <a:r>
                        <a:rPr lang="en-US" sz="1400" b="0" i="0" u="none" strike="noStrike">
                          <a:solidFill>
                            <a:srgbClr val="000000"/>
                          </a:solidFill>
                          <a:effectLst/>
                          <a:latin typeface="Calibri" panose="020F0502020204030204" pitchFamily="34" charset="0"/>
                        </a:rPr>
                        <a:t>Football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400" b="0" i="0" u="none" strike="noStrike">
                          <a:solidFill>
                            <a:srgbClr val="000000"/>
                          </a:solidFill>
                          <a:effectLst/>
                          <a:latin typeface="Calibri" panose="020F0502020204030204" pitchFamily="34" charset="0"/>
                        </a:rPr>
                        <a:t>play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49329005"/>
                  </a:ext>
                </a:extLst>
              </a:tr>
              <a:tr h="190500">
                <a:tc>
                  <a:txBody>
                    <a:bodyPr/>
                    <a:lstStyle/>
                    <a:p>
                      <a:pPr algn="l" fontAlgn="ctr"/>
                      <a:r>
                        <a:rPr lang="en-US" sz="1400" b="0" i="0" u="none" strike="noStrike">
                          <a:solidFill>
                            <a:srgbClr val="000000"/>
                          </a:solidFill>
                          <a:effectLst/>
                          <a:latin typeface="Calibri" panose="020F0502020204030204" pitchFamily="34" charset="0"/>
                        </a:rPr>
                        <a:t>Computers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400" b="0" i="0" u="none" strike="noStrike">
                          <a:solidFill>
                            <a:srgbClr val="000000"/>
                          </a:solidFill>
                          <a:effectLst/>
                          <a:latin typeface="Calibri" panose="020F0502020204030204" pitchFamily="34" charset="0"/>
                        </a:rPr>
                        <a:t>Electronics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65603392"/>
                  </a:ext>
                </a:extLst>
              </a:tr>
              <a:tr h="190500">
                <a:tc>
                  <a:txBody>
                    <a:bodyPr/>
                    <a:lstStyle/>
                    <a:p>
                      <a:pPr algn="l" fontAlgn="ctr"/>
                      <a:r>
                        <a:rPr lang="en-US" sz="1400" b="0" i="0" u="none" strike="noStrike">
                          <a:solidFill>
                            <a:srgbClr val="000000"/>
                          </a:solidFill>
                          <a:effectLst/>
                          <a:latin typeface="Calibri" panose="020F0502020204030204" pitchFamily="34" charset="0"/>
                        </a:rPr>
                        <a:t>Ice Cream Cake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400" b="0" i="0" u="none" strike="noStrike">
                          <a:solidFill>
                            <a:srgbClr val="000000"/>
                          </a:solidFill>
                          <a:effectLst/>
                          <a:latin typeface="Calibri" panose="020F0502020204030204" pitchFamily="34" charset="0"/>
                        </a:rPr>
                        <a:t>Frozen Desert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2594515"/>
                  </a:ext>
                </a:extLst>
              </a:tr>
              <a:tr h="190500">
                <a:tc>
                  <a:txBody>
                    <a:bodyPr/>
                    <a:lstStyle/>
                    <a:p>
                      <a:pPr algn="l" fontAlgn="ctr"/>
                      <a:r>
                        <a:rPr lang="en-US" sz="1400" b="0" i="0" u="none" strike="noStrike">
                          <a:solidFill>
                            <a:srgbClr val="000000"/>
                          </a:solidFill>
                          <a:effectLst/>
                          <a:latin typeface="Calibri" panose="020F0502020204030204" pitchFamily="34" charset="0"/>
                        </a:rPr>
                        <a:t>Mouse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400" b="0" i="0" u="none" strike="noStrike" dirty="0">
                          <a:solidFill>
                            <a:srgbClr val="000000"/>
                          </a:solidFill>
                          <a:effectLst/>
                          <a:latin typeface="Calibri" panose="020F0502020204030204" pitchFamily="34" charset="0"/>
                        </a:rPr>
                        <a:t>Electronics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9243469"/>
                  </a:ext>
                </a:extLst>
              </a:tr>
            </a:tbl>
          </a:graphicData>
        </a:graphic>
      </p:graphicFrame>
      <p:pic>
        <p:nvPicPr>
          <p:cNvPr id="15" name="Picture 14">
            <a:extLst>
              <a:ext uri="{FF2B5EF4-FFF2-40B4-BE49-F238E27FC236}">
                <a16:creationId xmlns:a16="http://schemas.microsoft.com/office/drawing/2014/main" id="{430C8246-9802-4791-8626-FACFDDAE7F36}"/>
              </a:ext>
            </a:extLst>
          </p:cNvPr>
          <p:cNvPicPr>
            <a:picLocks noChangeAspect="1"/>
          </p:cNvPicPr>
          <p:nvPr/>
        </p:nvPicPr>
        <p:blipFill>
          <a:blip r:embed="rId4"/>
          <a:stretch>
            <a:fillRect/>
          </a:stretch>
        </p:blipFill>
        <p:spPr>
          <a:xfrm>
            <a:off x="680920" y="1911195"/>
            <a:ext cx="2302752" cy="2152805"/>
          </a:xfrm>
          <a:prstGeom prst="rect">
            <a:avLst/>
          </a:prstGeom>
        </p:spPr>
      </p:pic>
      <p:graphicFrame>
        <p:nvGraphicFramePr>
          <p:cNvPr id="2" name="Object 1">
            <a:extLst>
              <a:ext uri="{FF2B5EF4-FFF2-40B4-BE49-F238E27FC236}">
                <a16:creationId xmlns:a16="http://schemas.microsoft.com/office/drawing/2014/main" id="{D38FCCE9-2C7D-4CD1-BCB4-496EBDFC7490}"/>
              </a:ext>
            </a:extLst>
          </p:cNvPr>
          <p:cNvGraphicFramePr>
            <a:graphicFrameLocks noChangeAspect="1"/>
          </p:cNvGraphicFramePr>
          <p:nvPr>
            <p:extLst>
              <p:ext uri="{D42A27DB-BD31-4B8C-83A1-F6EECF244321}">
                <p14:modId xmlns:p14="http://schemas.microsoft.com/office/powerpoint/2010/main" val="3947424978"/>
              </p:ext>
            </p:extLst>
          </p:nvPr>
        </p:nvGraphicFramePr>
        <p:xfrm>
          <a:off x="7126584" y="4992165"/>
          <a:ext cx="1331168" cy="1174017"/>
        </p:xfrm>
        <a:graphic>
          <a:graphicData uri="http://schemas.openxmlformats.org/presentationml/2006/ole">
            <mc:AlternateContent xmlns:mc="http://schemas.openxmlformats.org/markup-compatibility/2006">
              <mc:Choice xmlns:v="urn:schemas-microsoft-com:vml" Requires="v">
                <p:oleObj spid="_x0000_s1027" name="Document" showAsIcon="1" r:id="rId5" imgW="914597" imgH="806311" progId="Word.Document.12">
                  <p:embed/>
                </p:oleObj>
              </mc:Choice>
              <mc:Fallback>
                <p:oleObj name="Document" showAsIcon="1" r:id="rId5" imgW="914597" imgH="806311" progId="Word.Document.12">
                  <p:embed/>
                  <p:pic>
                    <p:nvPicPr>
                      <p:cNvPr id="0" name=""/>
                      <p:cNvPicPr/>
                      <p:nvPr/>
                    </p:nvPicPr>
                    <p:blipFill>
                      <a:blip r:embed="rId6"/>
                      <a:stretch>
                        <a:fillRect/>
                      </a:stretch>
                    </p:blipFill>
                    <p:spPr>
                      <a:xfrm>
                        <a:off x="7126584" y="4992165"/>
                        <a:ext cx="1331168" cy="1174017"/>
                      </a:xfrm>
                      <a:prstGeom prst="rect">
                        <a:avLst/>
                      </a:prstGeom>
                    </p:spPr>
                  </p:pic>
                </p:oleObj>
              </mc:Fallback>
            </mc:AlternateContent>
          </a:graphicData>
        </a:graphic>
      </p:graphicFrame>
    </p:spTree>
    <p:extLst>
      <p:ext uri="{BB962C8B-B14F-4D97-AF65-F5344CB8AC3E}">
        <p14:creationId xmlns:p14="http://schemas.microsoft.com/office/powerpoint/2010/main" val="3310542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Demo: Import from Report</a:t>
            </a:r>
          </a:p>
        </p:txBody>
      </p:sp>
      <p:sp>
        <p:nvSpPr>
          <p:cNvPr id="4" name="Rounded Rectangle 3"/>
          <p:cNvSpPr/>
          <p:nvPr/>
        </p:nvSpPr>
        <p:spPr>
          <a:xfrm>
            <a:off x="350729" y="1152395"/>
            <a:ext cx="8342334" cy="5228400"/>
          </a:xfrm>
          <a:prstGeom prst="roundRect">
            <a:avLst/>
          </a:prstGeom>
          <a:solidFill>
            <a:schemeClr val="bg1"/>
          </a:solidFill>
          <a:ln>
            <a:solidFill>
              <a:schemeClr val="bg2">
                <a:lumMod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lvl="0"/>
            <a:endParaRPr lang="en-US" dirty="0">
              <a:solidFill>
                <a:schemeClr val="bg2">
                  <a:lumMod val="10000"/>
                </a:schemeClr>
              </a:solidFill>
            </a:endParaRPr>
          </a:p>
        </p:txBody>
      </p:sp>
      <p:sp>
        <p:nvSpPr>
          <p:cNvPr id="5" name="TextBox 4"/>
          <p:cNvSpPr txBox="1"/>
          <p:nvPr/>
        </p:nvSpPr>
        <p:spPr>
          <a:xfrm>
            <a:off x="801665" y="1231568"/>
            <a:ext cx="7014576" cy="4057521"/>
          </a:xfrm>
          <a:prstGeom prst="rect">
            <a:avLst/>
          </a:prstGeom>
          <a:noFill/>
        </p:spPr>
        <p:txBody>
          <a:bodyPr wrap="square" rtlCol="0">
            <a:spAutoFit/>
          </a:bodyPr>
          <a:lstStyle/>
          <a:p>
            <a:pPr marL="342900" indent="-342900">
              <a:lnSpc>
                <a:spcPct val="150000"/>
              </a:lnSpc>
              <a:buFont typeface="+mj-lt"/>
              <a:buAutoNum type="arabicPeriod"/>
            </a:pPr>
            <a:r>
              <a:rPr lang="en-US" dirty="0">
                <a:solidFill>
                  <a:schemeClr val="bg2">
                    <a:lumMod val="10000"/>
                  </a:schemeClr>
                </a:solidFill>
              </a:rPr>
              <a:t>Import data from Pivot report in Excel to Power BI</a:t>
            </a:r>
          </a:p>
          <a:p>
            <a:pPr marL="342900" indent="-342900">
              <a:lnSpc>
                <a:spcPct val="150000"/>
              </a:lnSpc>
              <a:buFont typeface="+mj-lt"/>
              <a:buAutoNum type="arabicPeriod"/>
            </a:pPr>
            <a:endParaRPr lang="en-US" dirty="0">
              <a:solidFill>
                <a:schemeClr val="bg2">
                  <a:lumMod val="10000"/>
                </a:schemeClr>
              </a:solidFill>
            </a:endParaRPr>
          </a:p>
          <a:p>
            <a:pPr marL="342900" indent="-342900">
              <a:lnSpc>
                <a:spcPct val="150000"/>
              </a:lnSpc>
              <a:buFont typeface="+mj-lt"/>
              <a:buAutoNum type="arabicPeriod"/>
            </a:pPr>
            <a:endParaRPr lang="en-US" dirty="0">
              <a:solidFill>
                <a:schemeClr val="bg2">
                  <a:lumMod val="10000"/>
                </a:schemeClr>
              </a:solidFill>
            </a:endParaRPr>
          </a:p>
          <a:p>
            <a:pPr marL="342900" indent="-342900">
              <a:lnSpc>
                <a:spcPct val="150000"/>
              </a:lnSpc>
              <a:buFont typeface="+mj-lt"/>
              <a:buAutoNum type="arabicPeriod"/>
            </a:pPr>
            <a:endParaRPr lang="en-US" dirty="0">
              <a:solidFill>
                <a:schemeClr val="bg2">
                  <a:lumMod val="10000"/>
                </a:schemeClr>
              </a:solidFill>
            </a:endParaRPr>
          </a:p>
          <a:p>
            <a:pPr marL="342900" indent="-342900">
              <a:lnSpc>
                <a:spcPct val="150000"/>
              </a:lnSpc>
              <a:buFont typeface="+mj-lt"/>
              <a:buAutoNum type="arabicPeriod"/>
            </a:pPr>
            <a:endParaRPr lang="en-US" dirty="0">
              <a:solidFill>
                <a:schemeClr val="bg2">
                  <a:lumMod val="10000"/>
                </a:schemeClr>
              </a:solidFill>
            </a:endParaRPr>
          </a:p>
          <a:p>
            <a:pPr marL="342900" indent="-342900">
              <a:lnSpc>
                <a:spcPct val="150000"/>
              </a:lnSpc>
              <a:buFont typeface="+mj-lt"/>
              <a:buAutoNum type="arabicPeriod"/>
            </a:pPr>
            <a:endParaRPr lang="en-US" dirty="0">
              <a:solidFill>
                <a:schemeClr val="bg2">
                  <a:lumMod val="10000"/>
                </a:schemeClr>
              </a:solidFill>
            </a:endParaRPr>
          </a:p>
          <a:p>
            <a:pPr marL="342900" indent="-342900">
              <a:buFont typeface="+mj-lt"/>
              <a:buAutoNum type="arabicPeriod"/>
            </a:pPr>
            <a:r>
              <a:rPr lang="en-US" dirty="0">
                <a:solidFill>
                  <a:schemeClr val="bg2">
                    <a:lumMod val="10000"/>
                  </a:schemeClr>
                </a:solidFill>
              </a:rPr>
              <a:t>Remove </a:t>
            </a:r>
          </a:p>
          <a:p>
            <a:pPr marL="800100" lvl="1" indent="-342900">
              <a:buFont typeface="+mj-lt"/>
              <a:buAutoNum type="alphaLcParenR"/>
            </a:pPr>
            <a:r>
              <a:rPr lang="en-US" dirty="0">
                <a:solidFill>
                  <a:schemeClr val="bg2">
                    <a:lumMod val="10000"/>
                  </a:schemeClr>
                </a:solidFill>
              </a:rPr>
              <a:t>all Blank Rows, All rows with Totals</a:t>
            </a:r>
          </a:p>
          <a:p>
            <a:pPr marL="800100" lvl="1" indent="-342900">
              <a:buFont typeface="+mj-lt"/>
              <a:buAutoNum type="alphaLcParenR"/>
            </a:pPr>
            <a:r>
              <a:rPr lang="en-US" dirty="0">
                <a:solidFill>
                  <a:schemeClr val="bg2">
                    <a:lumMod val="10000"/>
                  </a:schemeClr>
                </a:solidFill>
              </a:rPr>
              <a:t>Column showing 2015 Total</a:t>
            </a:r>
          </a:p>
          <a:p>
            <a:pPr marL="342900" indent="-342900">
              <a:buFont typeface="+mj-lt"/>
              <a:buAutoNum type="arabicPeriod"/>
            </a:pPr>
            <a:r>
              <a:rPr lang="en-US" dirty="0">
                <a:solidFill>
                  <a:schemeClr val="bg2">
                    <a:lumMod val="10000"/>
                  </a:schemeClr>
                </a:solidFill>
              </a:rPr>
              <a:t>And imported data appears as follows</a:t>
            </a:r>
          </a:p>
          <a:p>
            <a:pPr marL="342900" lvl="0" indent="-342900">
              <a:lnSpc>
                <a:spcPct val="150000"/>
              </a:lnSpc>
              <a:buFont typeface="+mj-lt"/>
              <a:buAutoNum type="arabicPeriod"/>
            </a:pPr>
            <a:endParaRPr lang="en-US" dirty="0">
              <a:solidFill>
                <a:schemeClr val="bg2">
                  <a:lumMod val="10000"/>
                </a:schemeClr>
              </a:solidFill>
            </a:endParaRPr>
          </a:p>
        </p:txBody>
      </p:sp>
      <p:pic>
        <p:nvPicPr>
          <p:cNvPr id="6" name="Picture 5">
            <a:extLst>
              <a:ext uri="{FF2B5EF4-FFF2-40B4-BE49-F238E27FC236}">
                <a16:creationId xmlns:a16="http://schemas.microsoft.com/office/drawing/2014/main" id="{6380A76A-B4CD-41AE-90DB-B32B9E0BB94B}"/>
              </a:ext>
            </a:extLst>
          </p:cNvPr>
          <p:cNvPicPr/>
          <p:nvPr/>
        </p:nvPicPr>
        <p:blipFill>
          <a:blip r:embed="rId3"/>
          <a:stretch>
            <a:fillRect/>
          </a:stretch>
        </p:blipFill>
        <p:spPr>
          <a:xfrm>
            <a:off x="1327759" y="1769278"/>
            <a:ext cx="6317641" cy="1735921"/>
          </a:xfrm>
          <a:prstGeom prst="rect">
            <a:avLst/>
          </a:prstGeom>
        </p:spPr>
      </p:pic>
      <p:pic>
        <p:nvPicPr>
          <p:cNvPr id="7" name="Picture 6">
            <a:extLst>
              <a:ext uri="{FF2B5EF4-FFF2-40B4-BE49-F238E27FC236}">
                <a16:creationId xmlns:a16="http://schemas.microsoft.com/office/drawing/2014/main" id="{61A002F0-FBD5-43DD-9E49-226B4AD07FAD}"/>
              </a:ext>
            </a:extLst>
          </p:cNvPr>
          <p:cNvPicPr/>
          <p:nvPr/>
        </p:nvPicPr>
        <p:blipFill>
          <a:blip r:embed="rId4"/>
          <a:stretch>
            <a:fillRect/>
          </a:stretch>
        </p:blipFill>
        <p:spPr>
          <a:xfrm>
            <a:off x="1677987" y="4919063"/>
            <a:ext cx="3833813" cy="1291237"/>
          </a:xfrm>
          <a:prstGeom prst="rect">
            <a:avLst/>
          </a:prstGeom>
        </p:spPr>
      </p:pic>
      <p:graphicFrame>
        <p:nvGraphicFramePr>
          <p:cNvPr id="8" name="Object 7">
            <a:extLst>
              <a:ext uri="{FF2B5EF4-FFF2-40B4-BE49-F238E27FC236}">
                <a16:creationId xmlns:a16="http://schemas.microsoft.com/office/drawing/2014/main" id="{5339CD47-D815-46EE-B067-D9B05CA3BCE8}"/>
              </a:ext>
            </a:extLst>
          </p:cNvPr>
          <p:cNvGraphicFramePr>
            <a:graphicFrameLocks noChangeAspect="1"/>
          </p:cNvGraphicFramePr>
          <p:nvPr>
            <p:extLst>
              <p:ext uri="{D42A27DB-BD31-4B8C-83A1-F6EECF244321}">
                <p14:modId xmlns:p14="http://schemas.microsoft.com/office/powerpoint/2010/main" val="2053335920"/>
              </p:ext>
            </p:extLst>
          </p:nvPr>
        </p:nvGraphicFramePr>
        <p:xfrm>
          <a:off x="7001164" y="5124134"/>
          <a:ext cx="1101436" cy="971405"/>
        </p:xfrm>
        <a:graphic>
          <a:graphicData uri="http://schemas.openxmlformats.org/presentationml/2006/ole">
            <mc:AlternateContent xmlns:mc="http://schemas.openxmlformats.org/markup-compatibility/2006">
              <mc:Choice xmlns:v="urn:schemas-microsoft-com:vml" Requires="v">
                <p:oleObj spid="_x0000_s2051" name="Document" showAsIcon="1" r:id="rId5" imgW="914597" imgH="806311" progId="Word.Document.12">
                  <p:embed/>
                </p:oleObj>
              </mc:Choice>
              <mc:Fallback>
                <p:oleObj name="Document" showAsIcon="1" r:id="rId5" imgW="914597" imgH="806311" progId="Word.Document.12">
                  <p:embed/>
                  <p:pic>
                    <p:nvPicPr>
                      <p:cNvPr id="8" name="Object 7">
                        <a:extLst>
                          <a:ext uri="{FF2B5EF4-FFF2-40B4-BE49-F238E27FC236}">
                            <a16:creationId xmlns:a16="http://schemas.microsoft.com/office/drawing/2014/main" id="{5339CD47-D815-46EE-B067-D9B05CA3BCE8}"/>
                          </a:ext>
                        </a:extLst>
                      </p:cNvPr>
                      <p:cNvPicPr/>
                      <p:nvPr/>
                    </p:nvPicPr>
                    <p:blipFill>
                      <a:blip r:embed="rId6"/>
                      <a:stretch>
                        <a:fillRect/>
                      </a:stretch>
                    </p:blipFill>
                    <p:spPr>
                      <a:xfrm>
                        <a:off x="7001164" y="5124134"/>
                        <a:ext cx="1101436" cy="971405"/>
                      </a:xfrm>
                      <a:prstGeom prst="rect">
                        <a:avLst/>
                      </a:prstGeom>
                    </p:spPr>
                  </p:pic>
                </p:oleObj>
              </mc:Fallback>
            </mc:AlternateContent>
          </a:graphicData>
        </a:graphic>
      </p:graphicFrame>
    </p:spTree>
    <p:extLst>
      <p:ext uri="{BB962C8B-B14F-4D97-AF65-F5344CB8AC3E}">
        <p14:creationId xmlns:p14="http://schemas.microsoft.com/office/powerpoint/2010/main" val="1289977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Demo: Drillthrough</a:t>
            </a:r>
          </a:p>
        </p:txBody>
      </p:sp>
      <p:sp>
        <p:nvSpPr>
          <p:cNvPr id="4" name="Rounded Rectangle 3"/>
          <p:cNvSpPr/>
          <p:nvPr/>
        </p:nvSpPr>
        <p:spPr>
          <a:xfrm>
            <a:off x="350729" y="1152395"/>
            <a:ext cx="8342334" cy="5228400"/>
          </a:xfrm>
          <a:prstGeom prst="roundRect">
            <a:avLst/>
          </a:prstGeom>
          <a:solidFill>
            <a:schemeClr val="bg1"/>
          </a:solidFill>
          <a:ln>
            <a:solidFill>
              <a:schemeClr val="bg2">
                <a:lumMod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lvl="0"/>
            <a:endParaRPr lang="en-US" dirty="0">
              <a:solidFill>
                <a:schemeClr val="bg2">
                  <a:lumMod val="10000"/>
                </a:schemeClr>
              </a:solidFill>
            </a:endParaRPr>
          </a:p>
        </p:txBody>
      </p:sp>
      <p:sp>
        <p:nvSpPr>
          <p:cNvPr id="5" name="TextBox 4"/>
          <p:cNvSpPr txBox="1"/>
          <p:nvPr/>
        </p:nvSpPr>
        <p:spPr>
          <a:xfrm>
            <a:off x="801665" y="1231568"/>
            <a:ext cx="7014576" cy="872034"/>
          </a:xfrm>
          <a:prstGeom prst="rect">
            <a:avLst/>
          </a:prstGeom>
          <a:noFill/>
        </p:spPr>
        <p:txBody>
          <a:bodyPr wrap="square" rtlCol="0">
            <a:spAutoFit/>
          </a:bodyPr>
          <a:lstStyle/>
          <a:p>
            <a:pPr>
              <a:lnSpc>
                <a:spcPct val="150000"/>
              </a:lnSpc>
            </a:pPr>
            <a:r>
              <a:rPr lang="en-US" dirty="0">
                <a:solidFill>
                  <a:schemeClr val="bg2">
                    <a:lumMod val="10000"/>
                  </a:schemeClr>
                </a:solidFill>
              </a:rPr>
              <a:t>1	Drillthrough</a:t>
            </a:r>
          </a:p>
          <a:p>
            <a:pPr>
              <a:lnSpc>
                <a:spcPct val="150000"/>
              </a:lnSpc>
            </a:pPr>
            <a:r>
              <a:rPr lang="en-US" dirty="0">
                <a:solidFill>
                  <a:schemeClr val="bg2">
                    <a:lumMod val="10000"/>
                  </a:schemeClr>
                </a:solidFill>
              </a:rPr>
              <a:t>	1.1	To another page in same report</a:t>
            </a:r>
          </a:p>
        </p:txBody>
      </p:sp>
      <p:pic>
        <p:nvPicPr>
          <p:cNvPr id="10" name="Picture 9">
            <a:extLst>
              <a:ext uri="{FF2B5EF4-FFF2-40B4-BE49-F238E27FC236}">
                <a16:creationId xmlns:a16="http://schemas.microsoft.com/office/drawing/2014/main" id="{7EBAEE93-02A6-4D5A-A4A9-03AABB02AF4D}"/>
              </a:ext>
            </a:extLst>
          </p:cNvPr>
          <p:cNvPicPr/>
          <p:nvPr/>
        </p:nvPicPr>
        <p:blipFill>
          <a:blip r:embed="rId3"/>
          <a:stretch>
            <a:fillRect/>
          </a:stretch>
        </p:blipFill>
        <p:spPr>
          <a:xfrm>
            <a:off x="801665" y="2429173"/>
            <a:ext cx="6354872" cy="3047832"/>
          </a:xfrm>
          <a:prstGeom prst="rect">
            <a:avLst/>
          </a:prstGeom>
        </p:spPr>
      </p:pic>
      <p:graphicFrame>
        <p:nvGraphicFramePr>
          <p:cNvPr id="7" name="Object 6">
            <a:extLst>
              <a:ext uri="{FF2B5EF4-FFF2-40B4-BE49-F238E27FC236}">
                <a16:creationId xmlns:a16="http://schemas.microsoft.com/office/drawing/2014/main" id="{5941FC40-6BC1-4201-8040-8315DF3EB061}"/>
              </a:ext>
            </a:extLst>
          </p:cNvPr>
          <p:cNvGraphicFramePr>
            <a:graphicFrameLocks noChangeAspect="1"/>
          </p:cNvGraphicFramePr>
          <p:nvPr>
            <p:extLst>
              <p:ext uri="{D42A27DB-BD31-4B8C-83A1-F6EECF244321}">
                <p14:modId xmlns:p14="http://schemas.microsoft.com/office/powerpoint/2010/main" val="195812120"/>
              </p:ext>
            </p:extLst>
          </p:nvPr>
        </p:nvGraphicFramePr>
        <p:xfrm>
          <a:off x="7426036" y="4510538"/>
          <a:ext cx="1095837" cy="966467"/>
        </p:xfrm>
        <a:graphic>
          <a:graphicData uri="http://schemas.openxmlformats.org/presentationml/2006/ole">
            <mc:AlternateContent xmlns:mc="http://schemas.openxmlformats.org/markup-compatibility/2006">
              <mc:Choice xmlns:v="urn:schemas-microsoft-com:vml" Requires="v">
                <p:oleObj spid="_x0000_s3075" name="Document" showAsIcon="1" r:id="rId4" imgW="914597" imgH="806311" progId="Word.Document.12">
                  <p:embed/>
                </p:oleObj>
              </mc:Choice>
              <mc:Fallback>
                <p:oleObj name="Document" showAsIcon="1" r:id="rId4" imgW="914597" imgH="806311" progId="Word.Document.12">
                  <p:embed/>
                  <p:pic>
                    <p:nvPicPr>
                      <p:cNvPr id="0" name=""/>
                      <p:cNvPicPr/>
                      <p:nvPr/>
                    </p:nvPicPr>
                    <p:blipFill>
                      <a:blip r:embed="rId5"/>
                      <a:stretch>
                        <a:fillRect/>
                      </a:stretch>
                    </p:blipFill>
                    <p:spPr>
                      <a:xfrm>
                        <a:off x="7426036" y="4510538"/>
                        <a:ext cx="1095837" cy="966467"/>
                      </a:xfrm>
                      <a:prstGeom prst="rect">
                        <a:avLst/>
                      </a:prstGeom>
                    </p:spPr>
                  </p:pic>
                </p:oleObj>
              </mc:Fallback>
            </mc:AlternateContent>
          </a:graphicData>
        </a:graphic>
      </p:graphicFrame>
    </p:spTree>
    <p:extLst>
      <p:ext uri="{BB962C8B-B14F-4D97-AF65-F5344CB8AC3E}">
        <p14:creationId xmlns:p14="http://schemas.microsoft.com/office/powerpoint/2010/main" val="114736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Demo: Grouping And Binning</a:t>
            </a:r>
          </a:p>
        </p:txBody>
      </p:sp>
      <p:sp>
        <p:nvSpPr>
          <p:cNvPr id="4" name="Rounded Rectangle 3"/>
          <p:cNvSpPr/>
          <p:nvPr/>
        </p:nvSpPr>
        <p:spPr>
          <a:xfrm>
            <a:off x="350729" y="1152395"/>
            <a:ext cx="8342334" cy="5228400"/>
          </a:xfrm>
          <a:prstGeom prst="roundRect">
            <a:avLst/>
          </a:prstGeom>
          <a:solidFill>
            <a:schemeClr val="bg1"/>
          </a:solidFill>
          <a:ln>
            <a:solidFill>
              <a:schemeClr val="bg2">
                <a:lumMod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lvl="0"/>
            <a:endParaRPr lang="en-US" dirty="0">
              <a:solidFill>
                <a:schemeClr val="bg2">
                  <a:lumMod val="10000"/>
                </a:schemeClr>
              </a:solidFill>
            </a:endParaRPr>
          </a:p>
        </p:txBody>
      </p:sp>
      <p:sp>
        <p:nvSpPr>
          <p:cNvPr id="5" name="TextBox 4"/>
          <p:cNvSpPr txBox="1"/>
          <p:nvPr/>
        </p:nvSpPr>
        <p:spPr>
          <a:xfrm>
            <a:off x="801665" y="1231568"/>
            <a:ext cx="7014576" cy="2118529"/>
          </a:xfrm>
          <a:prstGeom prst="rect">
            <a:avLst/>
          </a:prstGeom>
          <a:noFill/>
        </p:spPr>
        <p:txBody>
          <a:bodyPr wrap="square" rtlCol="0">
            <a:spAutoFit/>
          </a:bodyPr>
          <a:lstStyle/>
          <a:p>
            <a:pPr marL="342900" indent="-342900">
              <a:lnSpc>
                <a:spcPct val="150000"/>
              </a:lnSpc>
              <a:buFont typeface="+mj-lt"/>
              <a:buAutoNum type="arabicPeriod"/>
            </a:pPr>
            <a:r>
              <a:rPr lang="en-US" dirty="0">
                <a:solidFill>
                  <a:schemeClr val="bg2">
                    <a:lumMod val="10000"/>
                  </a:schemeClr>
                </a:solidFill>
              </a:rPr>
              <a:t>Grouping and Binning	</a:t>
            </a:r>
          </a:p>
          <a:p>
            <a:pPr marL="857250" lvl="1" indent="-400050">
              <a:lnSpc>
                <a:spcPct val="150000"/>
              </a:lnSpc>
              <a:buFont typeface="+mj-lt"/>
              <a:buAutoNum type="romanLcPeriod"/>
            </a:pPr>
            <a:r>
              <a:rPr lang="en-US" dirty="0">
                <a:solidFill>
                  <a:schemeClr val="bg2">
                    <a:lumMod val="10000"/>
                  </a:schemeClr>
                </a:solidFill>
              </a:rPr>
              <a:t>Group the Cities from Respective States to view data for selected Group</a:t>
            </a:r>
          </a:p>
          <a:p>
            <a:pPr marL="800100" lvl="1" indent="-342900">
              <a:lnSpc>
                <a:spcPct val="150000"/>
              </a:lnSpc>
              <a:buFont typeface="+mj-lt"/>
              <a:buAutoNum type="romanLcPeriod"/>
            </a:pPr>
            <a:r>
              <a:rPr lang="en-US" dirty="0">
                <a:solidFill>
                  <a:schemeClr val="bg2">
                    <a:lumMod val="10000"/>
                  </a:schemeClr>
                </a:solidFill>
              </a:rPr>
              <a:t>Binning – Aggregate the data into Equally Sized Groups</a:t>
            </a:r>
          </a:p>
          <a:p>
            <a:pPr marL="800100" lvl="1" indent="-342900">
              <a:lnSpc>
                <a:spcPct val="150000"/>
              </a:lnSpc>
              <a:buFont typeface="+mj-lt"/>
              <a:buAutoNum type="romanLcPeriod"/>
            </a:pPr>
            <a:r>
              <a:rPr lang="en-US" dirty="0">
                <a:solidFill>
                  <a:schemeClr val="bg2">
                    <a:lumMod val="10000"/>
                  </a:schemeClr>
                </a:solidFill>
              </a:rPr>
              <a:t>Displaying Custom Legend</a:t>
            </a:r>
          </a:p>
        </p:txBody>
      </p:sp>
      <p:pic>
        <p:nvPicPr>
          <p:cNvPr id="8" name="Picture 7">
            <a:extLst>
              <a:ext uri="{FF2B5EF4-FFF2-40B4-BE49-F238E27FC236}">
                <a16:creationId xmlns:a16="http://schemas.microsoft.com/office/drawing/2014/main" id="{97551331-4721-42B7-9A58-B106CF5DB0F8}"/>
              </a:ext>
            </a:extLst>
          </p:cNvPr>
          <p:cNvPicPr/>
          <p:nvPr/>
        </p:nvPicPr>
        <p:blipFill>
          <a:blip r:embed="rId3"/>
          <a:stretch>
            <a:fillRect/>
          </a:stretch>
        </p:blipFill>
        <p:spPr>
          <a:xfrm>
            <a:off x="1155700" y="3429270"/>
            <a:ext cx="5283200" cy="2755630"/>
          </a:xfrm>
          <a:prstGeom prst="rect">
            <a:avLst/>
          </a:prstGeom>
        </p:spPr>
      </p:pic>
      <p:graphicFrame>
        <p:nvGraphicFramePr>
          <p:cNvPr id="2" name="Object 1">
            <a:extLst>
              <a:ext uri="{FF2B5EF4-FFF2-40B4-BE49-F238E27FC236}">
                <a16:creationId xmlns:a16="http://schemas.microsoft.com/office/drawing/2014/main" id="{B2B5E4A9-8687-42F3-9498-DCD2873B3ABD}"/>
              </a:ext>
            </a:extLst>
          </p:cNvPr>
          <p:cNvGraphicFramePr>
            <a:graphicFrameLocks noChangeAspect="1"/>
          </p:cNvGraphicFramePr>
          <p:nvPr>
            <p:extLst>
              <p:ext uri="{D42A27DB-BD31-4B8C-83A1-F6EECF244321}">
                <p14:modId xmlns:p14="http://schemas.microsoft.com/office/powerpoint/2010/main" val="2262270177"/>
              </p:ext>
            </p:extLst>
          </p:nvPr>
        </p:nvGraphicFramePr>
        <p:xfrm>
          <a:off x="7139709" y="5091781"/>
          <a:ext cx="1133732" cy="999889"/>
        </p:xfrm>
        <a:graphic>
          <a:graphicData uri="http://schemas.openxmlformats.org/presentationml/2006/ole">
            <mc:AlternateContent xmlns:mc="http://schemas.openxmlformats.org/markup-compatibility/2006">
              <mc:Choice xmlns:v="urn:schemas-microsoft-com:vml" Requires="v">
                <p:oleObj spid="_x0000_s4099" name="Document" showAsIcon="1" r:id="rId4" imgW="914597" imgH="806311" progId="Word.Document.12">
                  <p:embed/>
                </p:oleObj>
              </mc:Choice>
              <mc:Fallback>
                <p:oleObj name="Document" showAsIcon="1" r:id="rId4" imgW="914597" imgH="806311" progId="Word.Document.12">
                  <p:embed/>
                  <p:pic>
                    <p:nvPicPr>
                      <p:cNvPr id="0" name=""/>
                      <p:cNvPicPr/>
                      <p:nvPr/>
                    </p:nvPicPr>
                    <p:blipFill>
                      <a:blip r:embed="rId5"/>
                      <a:stretch>
                        <a:fillRect/>
                      </a:stretch>
                    </p:blipFill>
                    <p:spPr>
                      <a:xfrm>
                        <a:off x="7139709" y="5091781"/>
                        <a:ext cx="1133732" cy="999889"/>
                      </a:xfrm>
                      <a:prstGeom prst="rect">
                        <a:avLst/>
                      </a:prstGeom>
                    </p:spPr>
                  </p:pic>
                </p:oleObj>
              </mc:Fallback>
            </mc:AlternateContent>
          </a:graphicData>
        </a:graphic>
      </p:graphicFrame>
    </p:spTree>
    <p:extLst>
      <p:ext uri="{BB962C8B-B14F-4D97-AF65-F5344CB8AC3E}">
        <p14:creationId xmlns:p14="http://schemas.microsoft.com/office/powerpoint/2010/main" val="2752934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53C0CB-7C9D-492B-A3F1-5CCC5EF51A17}"/>
              </a:ext>
            </a:extLst>
          </p:cNvPr>
          <p:cNvSpPr>
            <a:spLocks noGrp="1"/>
          </p:cNvSpPr>
          <p:nvPr>
            <p:ph type="title"/>
          </p:nvPr>
        </p:nvSpPr>
        <p:spPr/>
        <p:txBody>
          <a:bodyPr/>
          <a:lstStyle/>
          <a:p>
            <a:r>
              <a:rPr lang="en-IN" dirty="0"/>
              <a:t>Knowledge Check</a:t>
            </a:r>
          </a:p>
        </p:txBody>
      </p:sp>
      <p:pic>
        <p:nvPicPr>
          <p:cNvPr id="4" name="Graphic 3" descr="Badge Question Mark with solid fill">
            <a:extLst>
              <a:ext uri="{FF2B5EF4-FFF2-40B4-BE49-F238E27FC236}">
                <a16:creationId xmlns:a16="http://schemas.microsoft.com/office/drawing/2014/main" id="{B9DB4043-A287-4BF0-87BD-4E28DBDDB39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22427" y="1337075"/>
            <a:ext cx="702232" cy="702232"/>
          </a:xfrm>
          <a:prstGeom prst="rect">
            <a:avLst/>
          </a:prstGeom>
        </p:spPr>
      </p:pic>
      <p:sp>
        <p:nvSpPr>
          <p:cNvPr id="6" name="Text Placeholder 7">
            <a:extLst>
              <a:ext uri="{FF2B5EF4-FFF2-40B4-BE49-F238E27FC236}">
                <a16:creationId xmlns:a16="http://schemas.microsoft.com/office/drawing/2014/main" id="{1ECF19AE-C3CF-47D1-A6A7-A9616E35EECF}"/>
              </a:ext>
            </a:extLst>
          </p:cNvPr>
          <p:cNvSpPr txBox="1">
            <a:spLocks/>
          </p:cNvSpPr>
          <p:nvPr/>
        </p:nvSpPr>
        <p:spPr>
          <a:xfrm>
            <a:off x="1145309" y="1436253"/>
            <a:ext cx="7770283" cy="1493483"/>
          </a:xfrm>
          <a:prstGeom prst="rect">
            <a:avLst/>
          </a:prstGeom>
        </p:spPr>
        <p:txBody>
          <a:bodyPr vert="horz" wrap="square" lIns="0" tIns="0" rIns="0" bIns="0" rtlCol="0" anchor="ctr">
            <a:noAutofit/>
          </a:bodyPr>
          <a:lstStyle>
            <a:lvl1pPr marL="0" marR="0" indent="0" algn="l" defTabSz="914367" rtl="0" eaLnBrk="1" fontAlgn="auto" latinLnBrk="0" hangingPunct="1">
              <a:lnSpc>
                <a:spcPts val="1765"/>
              </a:lnSpc>
              <a:spcBef>
                <a:spcPts val="882"/>
              </a:spcBef>
              <a:spcAft>
                <a:spcPts val="40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400"/>
              </a:spcAft>
              <a:buClrTx/>
              <a:buSzTx/>
              <a:buFontTx/>
              <a:buNone/>
              <a:tabLst/>
              <a:defRPr/>
            </a:pPr>
            <a:r>
              <a:rPr kumimoji="0" lang="en-US" sz="1800" i="0" u="none" strike="noStrike" kern="1200" cap="none" spc="0" normalizeH="0" baseline="0" noProof="0" dirty="0">
                <a:ln>
                  <a:noFill/>
                </a:ln>
                <a:solidFill>
                  <a:srgbClr val="000000"/>
                </a:solidFill>
                <a:effectLst/>
                <a:uLnTx/>
                <a:uFillTx/>
                <a:latin typeface="Segoe UI" panose="020B0502040204020203" pitchFamily="34" charset="0"/>
                <a:cs typeface="Segoe UI" panose="020B0502040204020203" pitchFamily="34" charset="0"/>
              </a:rPr>
              <a:t>The drill through function in Power BI lets you select a value in a visual and drill through to a different page showing the details for the value you have selected</a:t>
            </a:r>
          </a:p>
          <a:p>
            <a:pPr marL="288925" marR="0" lvl="0" indent="-288925" algn="l" defTabSz="932742" rtl="0" eaLnBrk="1" fontAlgn="auto" latinLnBrk="0" hangingPunct="1">
              <a:lnSpc>
                <a:spcPct val="100000"/>
              </a:lnSpc>
              <a:spcBef>
                <a:spcPts val="300"/>
              </a:spcBef>
              <a:spcAft>
                <a:spcPts val="600"/>
              </a:spcAft>
              <a:buClrTx/>
              <a:buSzTx/>
              <a:buFont typeface="Wingdings" panose="05000000000000000000" pitchFamily="2" charset="2"/>
              <a:buChar char="q"/>
              <a:tabLst/>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True</a:t>
            </a:r>
          </a:p>
          <a:p>
            <a:pPr marL="288925" marR="0" lvl="0" indent="-288925" algn="l" defTabSz="932742" rtl="0" eaLnBrk="1" fontAlgn="auto" latinLnBrk="0" hangingPunct="1">
              <a:lnSpc>
                <a:spcPct val="100000"/>
              </a:lnSpc>
              <a:spcBef>
                <a:spcPts val="300"/>
              </a:spcBef>
              <a:spcAft>
                <a:spcPts val="600"/>
              </a:spcAft>
              <a:buClrTx/>
              <a:buSzTx/>
              <a:buFont typeface="Wingdings" panose="05000000000000000000" pitchFamily="2" charset="2"/>
              <a:buChar char="q"/>
              <a:tabLst/>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False</a:t>
            </a:r>
          </a:p>
        </p:txBody>
      </p:sp>
      <p:pic>
        <p:nvPicPr>
          <p:cNvPr id="8" name="Picture 7">
            <a:extLst>
              <a:ext uri="{FF2B5EF4-FFF2-40B4-BE49-F238E27FC236}">
                <a16:creationId xmlns:a16="http://schemas.microsoft.com/office/drawing/2014/main" id="{5D68269A-3785-44FA-9DD3-BDB323B4FEAD}"/>
              </a:ext>
            </a:extLst>
          </p:cNvPr>
          <p:cNvPicPr>
            <a:picLocks noChangeAspect="1"/>
          </p:cNvPicPr>
          <p:nvPr/>
        </p:nvPicPr>
        <p:blipFill>
          <a:blip r:embed="rId4"/>
          <a:stretch>
            <a:fillRect/>
          </a:stretch>
        </p:blipFill>
        <p:spPr>
          <a:xfrm>
            <a:off x="1145310" y="2354166"/>
            <a:ext cx="219475" cy="164606"/>
          </a:xfrm>
          <a:prstGeom prst="rect">
            <a:avLst/>
          </a:prstGeom>
        </p:spPr>
      </p:pic>
      <p:pic>
        <p:nvPicPr>
          <p:cNvPr id="9" name="Graphic 8" descr="Badge Question Mark with solid fill">
            <a:extLst>
              <a:ext uri="{FF2B5EF4-FFF2-40B4-BE49-F238E27FC236}">
                <a16:creationId xmlns:a16="http://schemas.microsoft.com/office/drawing/2014/main" id="{AFA78C18-7EDD-43E5-AB88-3196AE1A83F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2393" y="3549193"/>
            <a:ext cx="702232" cy="702232"/>
          </a:xfrm>
          <a:prstGeom prst="rect">
            <a:avLst/>
          </a:prstGeom>
        </p:spPr>
      </p:pic>
      <p:sp>
        <p:nvSpPr>
          <p:cNvPr id="10" name="Text Placeholder 7">
            <a:extLst>
              <a:ext uri="{FF2B5EF4-FFF2-40B4-BE49-F238E27FC236}">
                <a16:creationId xmlns:a16="http://schemas.microsoft.com/office/drawing/2014/main" id="{308ACE7B-1814-4002-9EC3-19B8E7620337}"/>
              </a:ext>
            </a:extLst>
          </p:cNvPr>
          <p:cNvSpPr txBox="1">
            <a:spLocks/>
          </p:cNvSpPr>
          <p:nvPr/>
        </p:nvSpPr>
        <p:spPr>
          <a:xfrm>
            <a:off x="1140693" y="3519059"/>
            <a:ext cx="7770283" cy="2563092"/>
          </a:xfrm>
          <a:prstGeom prst="rect">
            <a:avLst/>
          </a:prstGeom>
        </p:spPr>
        <p:txBody>
          <a:bodyPr vert="horz" wrap="square" lIns="0" tIns="0" rIns="0" bIns="0" rtlCol="0" anchor="ctr">
            <a:noAutofit/>
          </a:bodyPr>
          <a:lstStyle>
            <a:lvl1pPr marL="0" marR="0" indent="0" algn="l" defTabSz="914367" rtl="0" eaLnBrk="1" fontAlgn="auto" latinLnBrk="0" hangingPunct="1">
              <a:lnSpc>
                <a:spcPts val="1765"/>
              </a:lnSpc>
              <a:spcBef>
                <a:spcPts val="882"/>
              </a:spcBef>
              <a:spcAft>
                <a:spcPts val="40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8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
              </a:spcBef>
              <a:spcAft>
                <a:spcPts val="400"/>
              </a:spcAft>
              <a:buClrTx/>
              <a:buSzPct val="100000"/>
              <a:buFont typeface="Arial" panose="020B0604020202020204" pitchFamily="34" charset="0"/>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40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bold"/>
                <a:ea typeface="+mn-ea"/>
                <a:cs typeface="+mn-cs"/>
              </a:rPr>
              <a:t>Which of the following is</a:t>
            </a:r>
            <a:r>
              <a:rPr kumimoji="0" lang="en-US" sz="1800" b="0" i="0" u="none" strike="noStrike" kern="1200" cap="none" spc="0" normalizeH="0" noProof="0" dirty="0">
                <a:ln>
                  <a:noFill/>
                </a:ln>
                <a:solidFill>
                  <a:srgbClr val="000000"/>
                </a:solidFill>
                <a:effectLst/>
                <a:uLnTx/>
                <a:uFillTx/>
                <a:latin typeface="Segoe UI Semibold"/>
                <a:ea typeface="+mn-ea"/>
                <a:cs typeface="+mn-cs"/>
              </a:rPr>
              <a:t> true</a:t>
            </a:r>
            <a:endParaRPr kumimoji="0" lang="en-US" sz="1800" b="0" i="0" u="none" strike="noStrike" kern="1200" cap="none" spc="0" normalizeH="0" baseline="0" noProof="0" dirty="0">
              <a:ln>
                <a:noFill/>
              </a:ln>
              <a:solidFill>
                <a:srgbClr val="000000"/>
              </a:solidFill>
              <a:effectLst/>
              <a:uLnTx/>
              <a:uFillTx/>
              <a:latin typeface="Segoe UI Semibold"/>
              <a:ea typeface="+mn-ea"/>
              <a:cs typeface="+mn-cs"/>
            </a:endParaRPr>
          </a:p>
          <a:p>
            <a:pPr marL="288925" lvl="0" indent="-288925" defTabSz="932742">
              <a:lnSpc>
                <a:spcPct val="100000"/>
              </a:lnSpc>
              <a:spcBef>
                <a:spcPts val="300"/>
              </a:spcBef>
              <a:spcAft>
                <a:spcPts val="600"/>
              </a:spcAft>
              <a:buSzTx/>
              <a:buFont typeface="Wingdings" panose="05000000000000000000" pitchFamily="2" charset="2"/>
              <a:buChar char="q"/>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With grouping in Power BI Desktop, you can group visuals together in your report, such as buttons, textboxes, shapes, images, and any visual you create, just like you group items in PowerPoint.</a:t>
            </a:r>
          </a:p>
          <a:p>
            <a:pPr marL="288925" indent="-288925" defTabSz="932742">
              <a:lnSpc>
                <a:spcPct val="100000"/>
              </a:lnSpc>
              <a:spcBef>
                <a:spcPts val="300"/>
              </a:spcBef>
              <a:spcAft>
                <a:spcPts val="600"/>
              </a:spcAft>
              <a:buSzTx/>
              <a:buFont typeface="Wingdings" panose="05000000000000000000" pitchFamily="2" charset="2"/>
              <a:buChar char="q"/>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Binning, also called discretization, is a technique for reducing the cardinality of continuous and discrete data.</a:t>
            </a:r>
            <a:endParaRPr lang="en-IN"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endParaRPr>
          </a:p>
          <a:p>
            <a:pPr marL="288925" lvl="0" indent="-288925" defTabSz="932742">
              <a:lnSpc>
                <a:spcPct val="100000"/>
              </a:lnSpc>
              <a:spcBef>
                <a:spcPts val="300"/>
              </a:spcBef>
              <a:spcAft>
                <a:spcPts val="600"/>
              </a:spcAft>
              <a:buSzTx/>
              <a:buFont typeface="Wingdings" panose="05000000000000000000" pitchFamily="2" charset="2"/>
              <a:buChar char="q"/>
              <a:defRPr/>
            </a:pPr>
            <a:r>
              <a:rPr lang="en-US" sz="1600" b="0" i="0" dirty="0">
                <a:solidFill>
                  <a:srgbClr val="171717"/>
                </a:solidFill>
                <a:effectLst/>
                <a:latin typeface="Segoe UI" panose="020B0502040204020203" pitchFamily="34" charset="0"/>
              </a:rPr>
              <a:t>You can set the bin size for numerical and time fields in </a:t>
            </a:r>
            <a:r>
              <a:rPr lang="en-US" sz="1600" i="0" dirty="0">
                <a:solidFill>
                  <a:srgbClr val="171717"/>
                </a:solidFill>
                <a:effectLst/>
                <a:latin typeface="Segoe UI" panose="020B0502040204020203" pitchFamily="34" charset="0"/>
              </a:rPr>
              <a:t>Power BI Desktop.</a:t>
            </a:r>
          </a:p>
          <a:p>
            <a:pPr marL="288925" lvl="0" indent="-288925" defTabSz="932742">
              <a:lnSpc>
                <a:spcPct val="100000"/>
              </a:lnSpc>
              <a:spcBef>
                <a:spcPts val="300"/>
              </a:spcBef>
              <a:spcAft>
                <a:spcPts val="600"/>
              </a:spcAft>
              <a:buSzTx/>
              <a:buFont typeface="Wingdings" panose="05000000000000000000" pitchFamily="2" charset="2"/>
              <a:buChar char="q"/>
              <a:defRPr/>
            </a:pPr>
            <a:r>
              <a:rPr lang="en-US" sz="1400" dirty="0">
                <a:solidFill>
                  <a:schemeClr val="bg2">
                    <a:lumMod val="10000"/>
                  </a:schemeClr>
                </a:solidFill>
                <a:latin typeface="Segoe UI" panose="020B0502040204020203" pitchFamily="34" charset="0"/>
                <a:ea typeface="Segoe UI" panose="020B0502040204020203" pitchFamily="34" charset="0"/>
                <a:cs typeface="Segoe UI" panose="020B0502040204020203" pitchFamily="34" charset="0"/>
              </a:rPr>
              <a:t>You can set the bin size for text fields in Power BI Desktop.</a:t>
            </a:r>
          </a:p>
        </p:txBody>
      </p:sp>
      <p:pic>
        <p:nvPicPr>
          <p:cNvPr id="11" name="Picture 10">
            <a:extLst>
              <a:ext uri="{FF2B5EF4-FFF2-40B4-BE49-F238E27FC236}">
                <a16:creationId xmlns:a16="http://schemas.microsoft.com/office/drawing/2014/main" id="{A6E565A1-0597-4141-9570-91A8701CD5D3}"/>
              </a:ext>
            </a:extLst>
          </p:cNvPr>
          <p:cNvPicPr>
            <a:picLocks noChangeAspect="1"/>
          </p:cNvPicPr>
          <p:nvPr/>
        </p:nvPicPr>
        <p:blipFill>
          <a:blip r:embed="rId4"/>
          <a:stretch>
            <a:fillRect/>
          </a:stretch>
        </p:blipFill>
        <p:spPr>
          <a:xfrm>
            <a:off x="1140695" y="4058286"/>
            <a:ext cx="219475" cy="164606"/>
          </a:xfrm>
          <a:prstGeom prst="rect">
            <a:avLst/>
          </a:prstGeom>
        </p:spPr>
      </p:pic>
      <p:pic>
        <p:nvPicPr>
          <p:cNvPr id="12" name="Picture 11">
            <a:extLst>
              <a:ext uri="{FF2B5EF4-FFF2-40B4-BE49-F238E27FC236}">
                <a16:creationId xmlns:a16="http://schemas.microsoft.com/office/drawing/2014/main" id="{EA9BCCA6-610B-4C87-873D-6E0DCFED6E94}"/>
              </a:ext>
            </a:extLst>
          </p:cNvPr>
          <p:cNvPicPr>
            <a:picLocks noChangeAspect="1"/>
          </p:cNvPicPr>
          <p:nvPr/>
        </p:nvPicPr>
        <p:blipFill>
          <a:blip r:embed="rId4"/>
          <a:stretch>
            <a:fillRect/>
          </a:stretch>
        </p:blipFill>
        <p:spPr>
          <a:xfrm>
            <a:off x="1154551" y="4829515"/>
            <a:ext cx="219475" cy="164606"/>
          </a:xfrm>
          <a:prstGeom prst="rect">
            <a:avLst/>
          </a:prstGeom>
        </p:spPr>
      </p:pic>
      <p:pic>
        <p:nvPicPr>
          <p:cNvPr id="13" name="Picture 12">
            <a:extLst>
              <a:ext uri="{FF2B5EF4-FFF2-40B4-BE49-F238E27FC236}">
                <a16:creationId xmlns:a16="http://schemas.microsoft.com/office/drawing/2014/main" id="{A75EFBFE-FBEB-4C65-A48D-E3E1E1B4F7AD}"/>
              </a:ext>
            </a:extLst>
          </p:cNvPr>
          <p:cNvPicPr>
            <a:picLocks noChangeAspect="1"/>
          </p:cNvPicPr>
          <p:nvPr/>
        </p:nvPicPr>
        <p:blipFill>
          <a:blip r:embed="rId4"/>
          <a:stretch>
            <a:fillRect/>
          </a:stretch>
        </p:blipFill>
        <p:spPr>
          <a:xfrm>
            <a:off x="1149936" y="5379081"/>
            <a:ext cx="219475" cy="164606"/>
          </a:xfrm>
          <a:prstGeom prst="rect">
            <a:avLst/>
          </a:prstGeom>
        </p:spPr>
      </p:pic>
    </p:spTree>
    <p:extLst>
      <p:ext uri="{BB962C8B-B14F-4D97-AF65-F5344CB8AC3E}">
        <p14:creationId xmlns:p14="http://schemas.microsoft.com/office/powerpoint/2010/main" val="294421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0195BE-0725-4EB3-A75E-584A5F072202}"/>
              </a:ext>
            </a:extLst>
          </p:cNvPr>
          <p:cNvSpPr>
            <a:spLocks noGrp="1"/>
          </p:cNvSpPr>
          <p:nvPr>
            <p:ph type="title"/>
          </p:nvPr>
        </p:nvSpPr>
        <p:spPr/>
        <p:txBody>
          <a:bodyPr/>
          <a:lstStyle/>
          <a:p>
            <a:r>
              <a:rPr lang="en-US" dirty="0"/>
              <a:t>Row Level Security</a:t>
            </a:r>
          </a:p>
        </p:txBody>
      </p:sp>
      <p:sp>
        <p:nvSpPr>
          <p:cNvPr id="4" name="Rectangle: Rounded Corners 3">
            <a:extLst>
              <a:ext uri="{FF2B5EF4-FFF2-40B4-BE49-F238E27FC236}">
                <a16:creationId xmlns:a16="http://schemas.microsoft.com/office/drawing/2014/main" id="{4AE20EBD-757E-4C6D-8374-370AFAE03119}"/>
              </a:ext>
            </a:extLst>
          </p:cNvPr>
          <p:cNvSpPr/>
          <p:nvPr/>
        </p:nvSpPr>
        <p:spPr>
          <a:xfrm>
            <a:off x="222427" y="4986271"/>
            <a:ext cx="8646983" cy="939800"/>
          </a:xfrm>
          <a:prstGeom prst="roundRect">
            <a:avLst/>
          </a:prstGeom>
          <a:solidFill>
            <a:srgbClr val="BA4EB7"/>
          </a:solidFill>
        </p:spPr>
        <p:style>
          <a:lnRef idx="1">
            <a:schemeClr val="accent1"/>
          </a:lnRef>
          <a:fillRef idx="3">
            <a:schemeClr val="accent1"/>
          </a:fillRef>
          <a:effectRef idx="2">
            <a:schemeClr val="accent1"/>
          </a:effectRef>
          <a:fontRef idx="minor">
            <a:schemeClr val="lt1"/>
          </a:fontRef>
        </p:style>
        <p:txBody>
          <a:bodyPr rtlCol="0" anchor="ctr"/>
          <a:lstStyle/>
          <a:p>
            <a:pPr algn="just"/>
            <a:r>
              <a:rPr lang="en-US" sz="2400" dirty="0"/>
              <a:t>So, Row-level security (RLS) with Power BI can be used to restrict data access for given users. </a:t>
            </a:r>
          </a:p>
        </p:txBody>
      </p:sp>
      <p:sp>
        <p:nvSpPr>
          <p:cNvPr id="5" name="Rectangle: Rounded Corners 4">
            <a:extLst>
              <a:ext uri="{FF2B5EF4-FFF2-40B4-BE49-F238E27FC236}">
                <a16:creationId xmlns:a16="http://schemas.microsoft.com/office/drawing/2014/main" id="{3F038DC7-A63B-4286-82FE-213CEE1AB0B9}"/>
              </a:ext>
            </a:extLst>
          </p:cNvPr>
          <p:cNvSpPr/>
          <p:nvPr/>
        </p:nvSpPr>
        <p:spPr>
          <a:xfrm>
            <a:off x="222427" y="2118382"/>
            <a:ext cx="8646983" cy="939800"/>
          </a:xfrm>
          <a:prstGeom prst="roundRect">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just"/>
            <a:r>
              <a:rPr lang="en-US" sz="2400" dirty="0"/>
              <a:t>In Row Level Security, you create a role. Thereafter you associate a filter criteria (similar to where clause in SQL Query) with this role</a:t>
            </a:r>
          </a:p>
        </p:txBody>
      </p:sp>
      <p:sp>
        <p:nvSpPr>
          <p:cNvPr id="7" name="Rectangle: Rounded Corners 6">
            <a:extLst>
              <a:ext uri="{FF2B5EF4-FFF2-40B4-BE49-F238E27FC236}">
                <a16:creationId xmlns:a16="http://schemas.microsoft.com/office/drawing/2014/main" id="{C468FB22-EBCD-426B-AA32-8DC0530163B6}"/>
              </a:ext>
            </a:extLst>
          </p:cNvPr>
          <p:cNvSpPr/>
          <p:nvPr/>
        </p:nvSpPr>
        <p:spPr>
          <a:xfrm>
            <a:off x="222427" y="3453981"/>
            <a:ext cx="8646983" cy="1395110"/>
          </a:xfrm>
          <a:prstGeom prst="roundRect">
            <a:avLst/>
          </a:prstGeom>
          <a:solidFill>
            <a:srgbClr val="4B4BFF"/>
          </a:solidFill>
        </p:spPr>
        <p:style>
          <a:lnRef idx="1">
            <a:schemeClr val="accent1"/>
          </a:lnRef>
          <a:fillRef idx="3">
            <a:schemeClr val="accent1"/>
          </a:fillRef>
          <a:effectRef idx="2">
            <a:schemeClr val="accent1"/>
          </a:effectRef>
          <a:fontRef idx="minor">
            <a:schemeClr val="lt1"/>
          </a:fontRef>
        </p:style>
        <p:txBody>
          <a:bodyPr rtlCol="0" anchor="ctr"/>
          <a:lstStyle/>
          <a:p>
            <a:pPr algn="just"/>
            <a:r>
              <a:rPr lang="en-US" sz="2400" dirty="0"/>
              <a:t>This role can then be assigned to a user. When this user will view this report, then this filter will get applied on the data being shown in dashboard /report</a:t>
            </a:r>
          </a:p>
        </p:txBody>
      </p:sp>
      <p:sp>
        <p:nvSpPr>
          <p:cNvPr id="6" name="Rectangle: Rounded Corners 5">
            <a:extLst>
              <a:ext uri="{FF2B5EF4-FFF2-40B4-BE49-F238E27FC236}">
                <a16:creationId xmlns:a16="http://schemas.microsoft.com/office/drawing/2014/main" id="{98EEC3C1-8418-4BF1-B5B6-FA8B1EDE8DBD}"/>
              </a:ext>
            </a:extLst>
          </p:cNvPr>
          <p:cNvSpPr/>
          <p:nvPr/>
        </p:nvSpPr>
        <p:spPr>
          <a:xfrm>
            <a:off x="197709" y="997792"/>
            <a:ext cx="8671702" cy="939800"/>
          </a:xfrm>
          <a:prstGeom prst="roundRect">
            <a:avLst/>
          </a:prstGeom>
          <a:solidFill>
            <a:schemeClr val="bg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just"/>
            <a:r>
              <a:rPr lang="en-US" sz="2400" dirty="0"/>
              <a:t>Row-Level Security enables you to use group membership or execution context to control access to rows in a database table.</a:t>
            </a:r>
          </a:p>
        </p:txBody>
      </p:sp>
    </p:spTree>
    <p:extLst>
      <p:ext uri="{BB962C8B-B14F-4D97-AF65-F5344CB8AC3E}">
        <p14:creationId xmlns:p14="http://schemas.microsoft.com/office/powerpoint/2010/main" val="3309884630"/>
      </p:ext>
    </p:extLst>
  </p:cSld>
  <p:clrMapOvr>
    <a:masterClrMapping/>
  </p:clrMapOvr>
</p:sld>
</file>

<file path=ppt/theme/theme1.xml><?xml version="1.0" encoding="utf-8"?>
<a:theme xmlns:a="http://schemas.openxmlformats.org/drawingml/2006/main" name="Slideshop_Done Deal">
  <a:themeElements>
    <a:clrScheme name="Brugerdefineret 6">
      <a:dk1>
        <a:srgbClr val="FFFCF9"/>
      </a:dk1>
      <a:lt1>
        <a:sysClr val="window" lastClr="FFFFFF"/>
      </a:lt1>
      <a:dk2>
        <a:srgbClr val="D7D8D9"/>
      </a:dk2>
      <a:lt2>
        <a:srgbClr val="FFFFFF"/>
      </a:lt2>
      <a:accent1>
        <a:srgbClr val="E6E6E6"/>
      </a:accent1>
      <a:accent2>
        <a:srgbClr val="F9AF18"/>
      </a:accent2>
      <a:accent3>
        <a:srgbClr val="78C5DD"/>
      </a:accent3>
      <a:accent4>
        <a:srgbClr val="0081BE"/>
      </a:accent4>
      <a:accent5>
        <a:srgbClr val="FAB900"/>
      </a:accent5>
      <a:accent6>
        <a:srgbClr val="E7711C"/>
      </a:accent6>
      <a:hlink>
        <a:srgbClr val="7EB220"/>
      </a:hlink>
      <a:folHlink>
        <a:srgbClr val="7EB22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076E7517-0EE9-49CF-990D-9186DC27E5B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37377</TotalTime>
  <Words>768</Words>
  <Application>Microsoft Office PowerPoint</Application>
  <PresentationFormat>Custom</PresentationFormat>
  <Paragraphs>102</Paragraphs>
  <Slides>17</Slides>
  <Notes>2</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5" baseType="lpstr">
      <vt:lpstr>Arial</vt:lpstr>
      <vt:lpstr>Arial Narrow</vt:lpstr>
      <vt:lpstr>Calibri</vt:lpstr>
      <vt:lpstr>Segoe UI</vt:lpstr>
      <vt:lpstr>Segoe UI Semibold</vt:lpstr>
      <vt:lpstr>Wingdings</vt:lpstr>
      <vt:lpstr>Slideshop_Done Deal</vt:lpstr>
      <vt:lpstr>Microsoft Word Document</vt:lpstr>
      <vt:lpstr>PowerPoint Presentation</vt:lpstr>
      <vt:lpstr>Power-BI Intermediate | Advanced</vt:lpstr>
      <vt:lpstr>Fuzzy Matching</vt:lpstr>
      <vt:lpstr>Demo: Fuzzy Matching</vt:lpstr>
      <vt:lpstr>Demo: Import from Report</vt:lpstr>
      <vt:lpstr>Demo: Drillthrough</vt:lpstr>
      <vt:lpstr>Demo: Grouping And Binning</vt:lpstr>
      <vt:lpstr>Knowledge Check</vt:lpstr>
      <vt:lpstr>Row Level Security</vt:lpstr>
      <vt:lpstr>Row Level Security</vt:lpstr>
      <vt:lpstr>Row Level Security</vt:lpstr>
      <vt:lpstr>Row Level Security</vt:lpstr>
      <vt:lpstr>Row Level Security</vt:lpstr>
      <vt:lpstr>Row Level Security</vt:lpstr>
      <vt:lpstr>Knowledge Check</vt:lpstr>
      <vt:lpstr>Knowledge Check</vt:lpstr>
      <vt:lpstr>PowerPoint Presentation</vt:lpstr>
    </vt:vector>
  </TitlesOfParts>
  <Company>Siemens AG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ic010600</dc:creator>
  <cp:lastModifiedBy>Munish Arora</cp:lastModifiedBy>
  <cp:revision>662</cp:revision>
  <dcterms:created xsi:type="dcterms:W3CDTF">2012-05-21T11:56:42Z</dcterms:created>
  <dcterms:modified xsi:type="dcterms:W3CDTF">2022-01-03T09:25:59Z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TC018754869991</vt:lpwstr>
  </property>
</Properties>
</file>